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6858000" cx="12192000"/>
  <p:notesSz cx="6858000" cy="9144000"/>
  <p:embeddedFontLst>
    <p:embeddedFont>
      <p:font typeface="Roboto"/>
      <p:regular r:id="rId99"/>
      <p:bold r:id="rId100"/>
      <p:italic r:id="rId101"/>
      <p:boldItalic r:id="rId102"/>
    </p:embeddedFont>
    <p:embeddedFont>
      <p:font typeface="Cambria Math"/>
      <p:regular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4" roundtripDataSignature="AMtx7mjaqYj9CBv7vdyGnQFtpom52fDa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AAB687-F3A2-47A8-A4A2-2F6931C82A69}">
  <a:tblStyle styleId="{74AAB687-F3A2-47A8-A4A2-2F6931C82A6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customschemas.google.com/relationships/presentationmetadata" Target="meta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CambriaMath-regular.fntdata"/><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d7edce4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6d7edce478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d91d286b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d91d286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d91d286b6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d91d286b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d91d286b6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d91d286b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d7edce4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6d7edce478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636325306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63632530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a35de9ee12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a35de9ee1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a57153dee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a57153dee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a57153dee1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a57153dee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a57153dee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a57153dee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a57153dee1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a57153dee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d7edce47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26d7edce478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a57153dee1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a57153dee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a57153dee1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a57153dee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a57153dee1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a57153dee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a57153dee1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a57153dee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a57153dee1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a57153dee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a57153dee1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a57153dee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a57153dee1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a57153dee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a57153dee1_1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a57153dee1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a57153dee1_1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a57153dee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a57153dee1_1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a57153dee1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d7edce47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6d7edce478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a57153dee1_1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a57153dee1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a57153dee1_1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a57153dee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a5d9908597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a5d990859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a5d9908597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a5d990859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a5d990859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a5d990859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a5d9908597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a5d990859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a5d9908597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a5d990859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d7edce4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6d7edce478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7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7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8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8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8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7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7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7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7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7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7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7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7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9"/>
          <p:cNvSpPr/>
          <p:nvPr>
            <p:ph idx="2" type="pic"/>
          </p:nvPr>
        </p:nvSpPr>
        <p:spPr>
          <a:xfrm>
            <a:off x="5183188" y="987425"/>
            <a:ext cx="6172200" cy="4873625"/>
          </a:xfrm>
          <a:prstGeom prst="rect">
            <a:avLst/>
          </a:prstGeom>
          <a:noFill/>
          <a:ln>
            <a:noFill/>
          </a:ln>
        </p:spPr>
      </p:sp>
      <p:sp>
        <p:nvSpPr>
          <p:cNvPr id="64" name="Google Shape;64;p7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56.png"/><Relationship Id="rId5" Type="http://schemas.openxmlformats.org/officeDocument/2006/relationships/image" Target="../media/image9.png"/><Relationship Id="rId6"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9.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4.pn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8.png"/><Relationship Id="rId4" Type="http://schemas.openxmlformats.org/officeDocument/2006/relationships/image" Target="../media/image53.png"/><Relationship Id="rId5" Type="http://schemas.openxmlformats.org/officeDocument/2006/relationships/image" Target="../media/image36.png"/><Relationship Id="rId6"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5.png"/><Relationship Id="rId4" Type="http://schemas.openxmlformats.org/officeDocument/2006/relationships/image" Target="../media/image37.png"/><Relationship Id="rId5"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Bayesian Classifiers</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6d7edce478_0_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45" name="Google Shape;145;g26d7edce478_0_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92929"/>
              </a:buClr>
              <a:buSzPts val="2800"/>
              <a:buChar char="•"/>
            </a:pPr>
            <a:r>
              <a:rPr b="0" i="0" lang="en-US">
                <a:solidFill>
                  <a:srgbClr val="292929"/>
                </a:solidFill>
                <a:latin typeface="Arial"/>
                <a:ea typeface="Arial"/>
                <a:cs typeface="Arial"/>
                <a:sym typeface="Arial"/>
              </a:rPr>
              <a:t>In our case, the class variable(</a:t>
            </a:r>
            <a:r>
              <a:rPr b="1" i="0" lang="en-US">
                <a:solidFill>
                  <a:srgbClr val="292929"/>
                </a:solidFill>
                <a:latin typeface="Arial"/>
                <a:ea typeface="Arial"/>
                <a:cs typeface="Arial"/>
                <a:sym typeface="Arial"/>
              </a:rPr>
              <a:t>y</a:t>
            </a:r>
            <a:r>
              <a:rPr b="0" i="0" lang="en-US">
                <a:solidFill>
                  <a:srgbClr val="292929"/>
                </a:solidFill>
                <a:latin typeface="Arial"/>
                <a:ea typeface="Arial"/>
                <a:cs typeface="Arial"/>
                <a:sym typeface="Arial"/>
              </a:rPr>
              <a:t>) has only two outcomes, yes or no. </a:t>
            </a:r>
            <a:endParaRPr/>
          </a:p>
          <a:p>
            <a:pPr indent="-228600" lvl="0" marL="228600" rtl="0" algn="l">
              <a:lnSpc>
                <a:spcPct val="90000"/>
              </a:lnSpc>
              <a:spcBef>
                <a:spcPts val="1000"/>
              </a:spcBef>
              <a:spcAft>
                <a:spcPts val="0"/>
              </a:spcAft>
              <a:buClr>
                <a:srgbClr val="292929"/>
              </a:buClr>
              <a:buSzPts val="2800"/>
              <a:buChar char="•"/>
            </a:pPr>
            <a:r>
              <a:rPr b="0" i="0" lang="en-US">
                <a:solidFill>
                  <a:srgbClr val="292929"/>
                </a:solidFill>
                <a:latin typeface="Arial"/>
                <a:ea typeface="Arial"/>
                <a:cs typeface="Arial"/>
                <a:sym typeface="Arial"/>
              </a:rPr>
              <a:t>There could be cases where the classification could be multivariate. </a:t>
            </a:r>
            <a:endParaRPr/>
          </a:p>
          <a:p>
            <a:pPr indent="-228600" lvl="0" marL="228600" rtl="0" algn="l">
              <a:lnSpc>
                <a:spcPct val="90000"/>
              </a:lnSpc>
              <a:spcBef>
                <a:spcPts val="1000"/>
              </a:spcBef>
              <a:spcAft>
                <a:spcPts val="0"/>
              </a:spcAft>
              <a:buClr>
                <a:srgbClr val="292929"/>
              </a:buClr>
              <a:buSzPts val="2800"/>
              <a:buChar char="•"/>
            </a:pPr>
            <a:r>
              <a:rPr b="0" i="0" lang="en-US">
                <a:solidFill>
                  <a:srgbClr val="292929"/>
                </a:solidFill>
                <a:latin typeface="Arial"/>
                <a:ea typeface="Arial"/>
                <a:cs typeface="Arial"/>
                <a:sym typeface="Arial"/>
              </a:rPr>
              <a:t>Therefore, we need to find the class </a:t>
            </a:r>
            <a:r>
              <a:rPr b="1" i="0" lang="en-US">
                <a:solidFill>
                  <a:srgbClr val="292929"/>
                </a:solidFill>
                <a:latin typeface="Arial"/>
                <a:ea typeface="Arial"/>
                <a:cs typeface="Arial"/>
                <a:sym typeface="Arial"/>
              </a:rPr>
              <a:t>y</a:t>
            </a:r>
            <a:r>
              <a:rPr b="0" i="0" lang="en-US">
                <a:solidFill>
                  <a:srgbClr val="292929"/>
                </a:solidFill>
                <a:latin typeface="Arial"/>
                <a:ea typeface="Arial"/>
                <a:cs typeface="Arial"/>
                <a:sym typeface="Arial"/>
              </a:rPr>
              <a:t> with maximum probability</a:t>
            </a:r>
            <a:endParaRPr/>
          </a:p>
          <a:p>
            <a:pPr indent="-50800" lvl="0" marL="228600" rtl="0" algn="l">
              <a:lnSpc>
                <a:spcPct val="90000"/>
              </a:lnSpc>
              <a:spcBef>
                <a:spcPts val="1000"/>
              </a:spcBef>
              <a:spcAft>
                <a:spcPts val="0"/>
              </a:spcAft>
              <a:buClr>
                <a:schemeClr val="dk1"/>
              </a:buClr>
              <a:buSzPts val="2800"/>
              <a:buNone/>
            </a:pPr>
            <a:r>
              <a:t/>
            </a:r>
            <a:endParaRPr>
              <a:solidFill>
                <a:srgbClr val="292929"/>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solidFill>
                <a:srgbClr val="292929"/>
              </a:solidFill>
              <a:latin typeface="Arial"/>
              <a:ea typeface="Arial"/>
              <a:cs typeface="Arial"/>
              <a:sym typeface="Arial"/>
            </a:endParaRPr>
          </a:p>
          <a:p>
            <a:pPr indent="-228600" lvl="0" marL="228600" rtl="0" algn="l">
              <a:lnSpc>
                <a:spcPct val="90000"/>
              </a:lnSpc>
              <a:spcBef>
                <a:spcPts val="1000"/>
              </a:spcBef>
              <a:spcAft>
                <a:spcPts val="0"/>
              </a:spcAft>
              <a:buClr>
                <a:srgbClr val="292929"/>
              </a:buClr>
              <a:buSzPts val="2800"/>
              <a:buChar char="•"/>
            </a:pPr>
            <a:r>
              <a:rPr b="0" i="0" lang="en-US">
                <a:solidFill>
                  <a:srgbClr val="292929"/>
                </a:solidFill>
                <a:latin typeface="Arial"/>
                <a:ea typeface="Arial"/>
                <a:cs typeface="Arial"/>
                <a:sym typeface="Arial"/>
              </a:rPr>
              <a:t>Using the above function, we can obtain the class, given the predictors.</a:t>
            </a:r>
            <a:endParaRPr/>
          </a:p>
        </p:txBody>
      </p:sp>
      <p:pic>
        <p:nvPicPr>
          <p:cNvPr id="146" name="Google Shape;146;g26d7edce478_0_25"/>
          <p:cNvPicPr preferRelativeResize="0"/>
          <p:nvPr/>
        </p:nvPicPr>
        <p:blipFill rotWithShape="1">
          <a:blip r:embed="rId3">
            <a:alphaModFix/>
          </a:blip>
          <a:srcRect b="0" l="0" r="0" t="0"/>
          <a:stretch/>
        </p:blipFill>
        <p:spPr>
          <a:xfrm>
            <a:off x="2762250" y="3465491"/>
            <a:ext cx="6667500" cy="74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Bayes Theorem</a:t>
            </a:r>
            <a:endParaRPr/>
          </a:p>
        </p:txBody>
      </p:sp>
      <p:sp>
        <p:nvSpPr>
          <p:cNvPr id="152" name="Google Shape;152;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41934" lvl="0" marL="228600" rtl="0" algn="l">
              <a:lnSpc>
                <a:spcPct val="90000"/>
              </a:lnSpc>
              <a:spcBef>
                <a:spcPts val="0"/>
              </a:spcBef>
              <a:spcAft>
                <a:spcPts val="0"/>
              </a:spcAft>
              <a:buClr>
                <a:schemeClr val="dk1"/>
              </a:buClr>
              <a:buSzPct val="100000"/>
              <a:buChar char="•"/>
            </a:pPr>
            <a:r>
              <a:rPr lang="en-US"/>
              <a:t>Bayes’ theorem is named after Thomas Bayes</a:t>
            </a:r>
            <a:endParaRPr/>
          </a:p>
          <a:p>
            <a:pPr indent="-241934" lvl="0" marL="228600" rtl="0" algn="l">
              <a:lnSpc>
                <a:spcPct val="90000"/>
              </a:lnSpc>
              <a:spcBef>
                <a:spcPts val="1000"/>
              </a:spcBef>
              <a:spcAft>
                <a:spcPts val="0"/>
              </a:spcAft>
              <a:buClr>
                <a:schemeClr val="dk1"/>
              </a:buClr>
              <a:buSzPct val="100000"/>
              <a:buChar char="•"/>
            </a:pPr>
            <a:r>
              <a:rPr lang="en-US"/>
              <a:t>A statistical principle for combining prior knowledge of classes with new evidence gathered from data. </a:t>
            </a:r>
            <a:endParaRPr/>
          </a:p>
          <a:p>
            <a:pPr indent="-241934" lvl="0" marL="228600" rtl="0" algn="l">
              <a:lnSpc>
                <a:spcPct val="90000"/>
              </a:lnSpc>
              <a:spcBef>
                <a:spcPts val="1000"/>
              </a:spcBef>
              <a:spcAft>
                <a:spcPts val="0"/>
              </a:spcAft>
              <a:buClr>
                <a:schemeClr val="dk1"/>
              </a:buClr>
              <a:buSzPct val="100000"/>
              <a:buChar char="•"/>
            </a:pPr>
            <a:r>
              <a:rPr lang="en-US"/>
              <a:t>Let X be a data tuple. </a:t>
            </a:r>
            <a:endParaRPr/>
          </a:p>
          <a:p>
            <a:pPr indent="-240030" lvl="1" marL="685800" rtl="0" algn="l">
              <a:lnSpc>
                <a:spcPct val="90000"/>
              </a:lnSpc>
              <a:spcBef>
                <a:spcPts val="500"/>
              </a:spcBef>
              <a:spcAft>
                <a:spcPts val="0"/>
              </a:spcAft>
              <a:buClr>
                <a:schemeClr val="dk1"/>
              </a:buClr>
              <a:buSzPct val="100000"/>
              <a:buChar char="•"/>
            </a:pPr>
            <a:r>
              <a:rPr lang="en-US"/>
              <a:t>In Bayesian terms, X is considered “evidence.” </a:t>
            </a:r>
            <a:endParaRPr/>
          </a:p>
          <a:p>
            <a:pPr indent="-240030" lvl="1" marL="685800" rtl="0" algn="l">
              <a:lnSpc>
                <a:spcPct val="90000"/>
              </a:lnSpc>
              <a:spcBef>
                <a:spcPts val="500"/>
              </a:spcBef>
              <a:spcAft>
                <a:spcPts val="0"/>
              </a:spcAft>
              <a:buClr>
                <a:schemeClr val="dk1"/>
              </a:buClr>
              <a:buSzPct val="100000"/>
              <a:buChar char="•"/>
            </a:pPr>
            <a:r>
              <a:rPr lang="en-US"/>
              <a:t>It is described by measurements made on a set of n attributes. </a:t>
            </a:r>
            <a:endParaRPr/>
          </a:p>
          <a:p>
            <a:pPr indent="-241934" lvl="0" marL="228600" rtl="0" algn="l">
              <a:lnSpc>
                <a:spcPct val="90000"/>
              </a:lnSpc>
              <a:spcBef>
                <a:spcPts val="1000"/>
              </a:spcBef>
              <a:spcAft>
                <a:spcPts val="0"/>
              </a:spcAft>
              <a:buClr>
                <a:schemeClr val="dk1"/>
              </a:buClr>
              <a:buSzPct val="100000"/>
              <a:buChar char="•"/>
            </a:pPr>
            <a:r>
              <a:rPr lang="en-US"/>
              <a:t>Let H be some hypothesis such as that the data tuple X belongs to a specified class C. </a:t>
            </a:r>
            <a:endParaRPr/>
          </a:p>
          <a:p>
            <a:pPr indent="-241934" lvl="0" marL="228600" rtl="0" algn="l">
              <a:lnSpc>
                <a:spcPct val="90000"/>
              </a:lnSpc>
              <a:spcBef>
                <a:spcPts val="1000"/>
              </a:spcBef>
              <a:spcAft>
                <a:spcPts val="0"/>
              </a:spcAft>
              <a:buClr>
                <a:schemeClr val="dk1"/>
              </a:buClr>
              <a:buSzPct val="100000"/>
              <a:buChar char="•"/>
            </a:pPr>
            <a:r>
              <a:rPr lang="en-US"/>
              <a:t>For classification problems, we want to determine P(H|X)</a:t>
            </a:r>
            <a:endParaRPr/>
          </a:p>
          <a:p>
            <a:pPr indent="-240030" lvl="1" marL="685800" rtl="0" algn="l">
              <a:lnSpc>
                <a:spcPct val="90000"/>
              </a:lnSpc>
              <a:spcBef>
                <a:spcPts val="500"/>
              </a:spcBef>
              <a:spcAft>
                <a:spcPts val="0"/>
              </a:spcAft>
              <a:buClr>
                <a:schemeClr val="dk1"/>
              </a:buClr>
              <a:buSzPct val="100000"/>
              <a:buChar char="•"/>
            </a:pPr>
            <a:r>
              <a:rPr lang="en-US"/>
              <a:t>the probability that the hypothesis H holds given the “evidence” or observed data tuple X. </a:t>
            </a:r>
            <a:endParaRPr/>
          </a:p>
          <a:p>
            <a:pPr indent="-241934" lvl="0" marL="228600" rtl="0" algn="l">
              <a:lnSpc>
                <a:spcPct val="90000"/>
              </a:lnSpc>
              <a:spcBef>
                <a:spcPts val="1000"/>
              </a:spcBef>
              <a:spcAft>
                <a:spcPts val="0"/>
              </a:spcAft>
              <a:buClr>
                <a:schemeClr val="dk1"/>
              </a:buClr>
              <a:buSzPct val="100000"/>
              <a:buChar char="•"/>
            </a:pPr>
            <a:r>
              <a:rPr lang="en-US"/>
              <a:t>In other words, we are looking for the probability that tuple X belongs to class C, given that we know the attribute description of X.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Posteriori probability</a:t>
            </a:r>
            <a:endParaRPr/>
          </a:p>
        </p:txBody>
      </p:sp>
      <p:sp>
        <p:nvSpPr>
          <p:cNvPr id="158" name="Google Shape;158;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P(H|X) is the posterior probability, or a posteriori probability, of H conditioned on X. </a:t>
            </a:r>
            <a:endParaRPr/>
          </a:p>
          <a:p>
            <a:pPr indent="-228600" lvl="0" marL="228600" rtl="0" algn="l">
              <a:lnSpc>
                <a:spcPct val="90000"/>
              </a:lnSpc>
              <a:spcBef>
                <a:spcPts val="1000"/>
              </a:spcBef>
              <a:spcAft>
                <a:spcPts val="0"/>
              </a:spcAft>
              <a:buClr>
                <a:schemeClr val="dk1"/>
              </a:buClr>
              <a:buSzPts val="2800"/>
              <a:buChar char="•"/>
            </a:pPr>
            <a:r>
              <a:rPr lang="en-US"/>
              <a:t>For example, suppose our world of data tuples is confined to customers described by the attributes age and income, respectively, and that X is a 35-year-old customer with an income of $40,000. </a:t>
            </a:r>
            <a:endParaRPr/>
          </a:p>
          <a:p>
            <a:pPr indent="-228600" lvl="0" marL="228600" rtl="0" algn="l">
              <a:lnSpc>
                <a:spcPct val="90000"/>
              </a:lnSpc>
              <a:spcBef>
                <a:spcPts val="1000"/>
              </a:spcBef>
              <a:spcAft>
                <a:spcPts val="0"/>
              </a:spcAft>
              <a:buClr>
                <a:schemeClr val="dk1"/>
              </a:buClr>
              <a:buSzPts val="2800"/>
              <a:buChar char="•"/>
            </a:pPr>
            <a:r>
              <a:rPr lang="en-US"/>
              <a:t>Suppose that H is the hypothesis that our customer will buy a computer. </a:t>
            </a:r>
            <a:endParaRPr/>
          </a:p>
          <a:p>
            <a:pPr indent="-228600" lvl="0" marL="228600" rtl="0" algn="l">
              <a:lnSpc>
                <a:spcPct val="90000"/>
              </a:lnSpc>
              <a:spcBef>
                <a:spcPts val="1000"/>
              </a:spcBef>
              <a:spcAft>
                <a:spcPts val="0"/>
              </a:spcAft>
              <a:buClr>
                <a:schemeClr val="dk1"/>
              </a:buClr>
              <a:buSzPts val="2800"/>
              <a:buChar char="•"/>
            </a:pPr>
            <a:r>
              <a:rPr lang="en-US"/>
              <a:t>Then P(H|X) reflects the probability that customer X will buy a computer given that we know the customer’s age and income.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Prior Probability</a:t>
            </a:r>
            <a:endParaRPr/>
          </a:p>
        </p:txBody>
      </p:sp>
      <p:sp>
        <p:nvSpPr>
          <p:cNvPr id="164" name="Google Shape;164;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 contrast, P(H) is the prior probability, or a priori probability, of H. </a:t>
            </a:r>
            <a:endParaRPr/>
          </a:p>
          <a:p>
            <a:pPr indent="-228600" lvl="0" marL="228600" rtl="0" algn="l">
              <a:lnSpc>
                <a:spcPct val="90000"/>
              </a:lnSpc>
              <a:spcBef>
                <a:spcPts val="1000"/>
              </a:spcBef>
              <a:spcAft>
                <a:spcPts val="0"/>
              </a:spcAft>
              <a:buClr>
                <a:schemeClr val="dk1"/>
              </a:buClr>
              <a:buSzPts val="2800"/>
              <a:buChar char="•"/>
            </a:pPr>
            <a:r>
              <a:rPr lang="en-US"/>
              <a:t>For our example, this is the probability that any given customer will buy a computer, regardless of age, income, or any other information, for that matter.</a:t>
            </a:r>
            <a:endParaRPr/>
          </a:p>
          <a:p>
            <a:pPr indent="-228600" lvl="0" marL="228600" rtl="0" algn="l">
              <a:lnSpc>
                <a:spcPct val="90000"/>
              </a:lnSpc>
              <a:spcBef>
                <a:spcPts val="1000"/>
              </a:spcBef>
              <a:spcAft>
                <a:spcPts val="0"/>
              </a:spcAft>
              <a:buClr>
                <a:schemeClr val="dk1"/>
              </a:buClr>
              <a:buSzPts val="2800"/>
              <a:buChar char="•"/>
            </a:pPr>
            <a:r>
              <a:rPr lang="en-US"/>
              <a:t>The posterior probability, P(H|X), is based on more information (e.g., customer information) than the prior probability, P(H), which is independent of 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Other probabilities</a:t>
            </a:r>
            <a:endParaRPr/>
          </a:p>
        </p:txBody>
      </p:sp>
      <p:sp>
        <p:nvSpPr>
          <p:cNvPr id="170" name="Google Shape;170;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Similarly, P(X|H) is the posterior probability of X conditioned on H. </a:t>
            </a:r>
            <a:endParaRPr/>
          </a:p>
          <a:p>
            <a:pPr indent="-228600" lvl="1" marL="685800" rtl="0" algn="l">
              <a:lnSpc>
                <a:spcPct val="90000"/>
              </a:lnSpc>
              <a:spcBef>
                <a:spcPts val="500"/>
              </a:spcBef>
              <a:spcAft>
                <a:spcPts val="0"/>
              </a:spcAft>
              <a:buClr>
                <a:schemeClr val="dk1"/>
              </a:buClr>
              <a:buSzPts val="2400"/>
              <a:buChar char="•"/>
            </a:pPr>
            <a:r>
              <a:rPr lang="en-US"/>
              <a:t>That is, it is the probability that a customer, X, is 35 years old and earns $40,000, given that we know the customer will buy a computer. </a:t>
            </a:r>
            <a:endParaRPr/>
          </a:p>
          <a:p>
            <a:pPr indent="-228600" lvl="0" marL="228600" rtl="0" algn="l">
              <a:lnSpc>
                <a:spcPct val="90000"/>
              </a:lnSpc>
              <a:spcBef>
                <a:spcPts val="1000"/>
              </a:spcBef>
              <a:spcAft>
                <a:spcPts val="0"/>
              </a:spcAft>
              <a:buClr>
                <a:schemeClr val="dk1"/>
              </a:buClr>
              <a:buSzPts val="2800"/>
              <a:buChar char="•"/>
            </a:pPr>
            <a:r>
              <a:rPr lang="en-US"/>
              <a:t>P(X) is the prior probability of X. </a:t>
            </a:r>
            <a:endParaRPr/>
          </a:p>
          <a:p>
            <a:pPr indent="-228600" lvl="1" marL="685800" rtl="0" algn="l">
              <a:lnSpc>
                <a:spcPct val="90000"/>
              </a:lnSpc>
              <a:spcBef>
                <a:spcPts val="500"/>
              </a:spcBef>
              <a:spcAft>
                <a:spcPts val="0"/>
              </a:spcAft>
              <a:buClr>
                <a:schemeClr val="dk1"/>
              </a:buClr>
              <a:buSzPts val="2400"/>
              <a:buChar char="•"/>
            </a:pPr>
            <a:r>
              <a:rPr lang="en-US"/>
              <a:t>Using our example, it is the probability that a person from our set of customers is 35 years old and earns $40,000.</a:t>
            </a:r>
            <a:endParaRPr/>
          </a:p>
          <a:p>
            <a:pPr indent="-228600" lvl="0" marL="228600" rtl="0" algn="l">
              <a:lnSpc>
                <a:spcPct val="90000"/>
              </a:lnSpc>
              <a:spcBef>
                <a:spcPts val="1000"/>
              </a:spcBef>
              <a:spcAft>
                <a:spcPts val="0"/>
              </a:spcAft>
              <a:buClr>
                <a:schemeClr val="dk1"/>
              </a:buClr>
              <a:buSzPts val="2800"/>
              <a:buChar char="•"/>
            </a:pPr>
            <a:r>
              <a:rPr lang="en-US"/>
              <a:t>How are these probabilities estimated?” </a:t>
            </a:r>
            <a:endParaRPr/>
          </a:p>
          <a:p>
            <a:pPr indent="-228600" lvl="1" marL="685800" rtl="0" algn="l">
              <a:lnSpc>
                <a:spcPct val="90000"/>
              </a:lnSpc>
              <a:spcBef>
                <a:spcPts val="500"/>
              </a:spcBef>
              <a:spcAft>
                <a:spcPts val="0"/>
              </a:spcAft>
              <a:buClr>
                <a:schemeClr val="dk1"/>
              </a:buClr>
              <a:buSzPts val="2400"/>
              <a:buChar char="•"/>
            </a:pPr>
            <a:r>
              <a:rPr lang="en-US"/>
              <a:t>P(H), P(X|H), and P(X) may be estimated from the given data</a:t>
            </a:r>
            <a:endParaRPr/>
          </a:p>
          <a:p>
            <a:pPr indent="-228600" lvl="0" marL="228600" rtl="0" algn="l">
              <a:lnSpc>
                <a:spcPct val="90000"/>
              </a:lnSpc>
              <a:spcBef>
                <a:spcPts val="1000"/>
              </a:spcBef>
              <a:spcAft>
                <a:spcPts val="0"/>
              </a:spcAft>
              <a:buClr>
                <a:schemeClr val="dk1"/>
              </a:buClr>
              <a:buSzPts val="2800"/>
              <a:buChar char="•"/>
            </a:pPr>
            <a:r>
              <a:rPr lang="en-US"/>
              <a:t>Bayes’ theorem is useful in that it provides a way of calculating the posterior probability, P(H|X), from P(H), P(X|H), and P(X).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Bayes’ Theorem</a:t>
            </a:r>
            <a:endParaRPr/>
          </a:p>
        </p:txBody>
      </p:sp>
      <p:pic>
        <p:nvPicPr>
          <p:cNvPr id="176" name="Google Shape;176;p12"/>
          <p:cNvPicPr preferRelativeResize="0"/>
          <p:nvPr/>
        </p:nvPicPr>
        <p:blipFill rotWithShape="1">
          <a:blip r:embed="rId3">
            <a:alphaModFix/>
          </a:blip>
          <a:srcRect b="0" l="0" r="0" t="0"/>
          <a:stretch/>
        </p:blipFill>
        <p:spPr>
          <a:xfrm>
            <a:off x="1995014" y="2419643"/>
            <a:ext cx="3491553" cy="10093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3"/>
          <p:cNvSpPr txBox="1"/>
          <p:nvPr>
            <p:ph type="title"/>
          </p:nvPr>
        </p:nvSpPr>
        <p:spPr>
          <a:xfrm>
            <a:off x="838200" y="30885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i="0" lang="en-US" sz="3200" u="none" strike="noStrike">
                <a:latin typeface="Calibri"/>
                <a:ea typeface="Calibri"/>
                <a:cs typeface="Calibri"/>
                <a:sym typeface="Calibri"/>
              </a:rPr>
              <a:t>Working of Na¨ıve Bayesian Classifier</a:t>
            </a:r>
            <a:endParaRPr sz="6600">
              <a:latin typeface="Calibri"/>
              <a:ea typeface="Calibri"/>
              <a:cs typeface="Calibri"/>
              <a:sym typeface="Calibri"/>
            </a:endParaRPr>
          </a:p>
        </p:txBody>
      </p:sp>
      <p:sp>
        <p:nvSpPr>
          <p:cNvPr id="182" name="Google Shape;182;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0" i="0" lang="en-US" sz="1800" u="none" strike="noStrike">
                <a:latin typeface="Arial"/>
                <a:ea typeface="Arial"/>
                <a:cs typeface="Arial"/>
                <a:sym typeface="Arial"/>
              </a:rPr>
              <a:t>1. Input: Let </a:t>
            </a:r>
            <a:r>
              <a:rPr b="0" i="1" lang="en-US" sz="1800" u="none" strike="noStrike">
                <a:latin typeface="Arial"/>
                <a:ea typeface="Arial"/>
                <a:cs typeface="Arial"/>
                <a:sym typeface="Arial"/>
              </a:rPr>
              <a:t>D </a:t>
            </a:r>
            <a:r>
              <a:rPr b="0" i="0" lang="en-US" sz="1800" u="none" strike="noStrike">
                <a:latin typeface="Arial"/>
                <a:ea typeface="Arial"/>
                <a:cs typeface="Arial"/>
                <a:sym typeface="Arial"/>
              </a:rPr>
              <a:t>be a training set of tuples and their associated class labels. As usual, each tuple is represented by an </a:t>
            </a:r>
            <a:r>
              <a:rPr b="0" i="1" lang="en-US" sz="1800" u="none" strike="noStrike">
                <a:latin typeface="Arial"/>
                <a:ea typeface="Arial"/>
                <a:cs typeface="Arial"/>
                <a:sym typeface="Arial"/>
              </a:rPr>
              <a:t>n</a:t>
            </a:r>
            <a:r>
              <a:rPr b="0" i="0" lang="en-US" sz="1800" u="none" strike="noStrike">
                <a:latin typeface="Arial"/>
                <a:ea typeface="Arial"/>
                <a:cs typeface="Arial"/>
                <a:sym typeface="Arial"/>
              </a:rPr>
              <a:t>-dimensional attribute vector, </a:t>
            </a:r>
            <a:r>
              <a:rPr b="1" i="1" lang="en-US" sz="1800" u="none" strike="noStrike">
                <a:latin typeface="Times"/>
                <a:ea typeface="Times"/>
                <a:cs typeface="Times"/>
                <a:sym typeface="Times"/>
              </a:rPr>
              <a:t>X =</a:t>
            </a:r>
            <a:r>
              <a:rPr b="0" i="0" lang="en-US" sz="1800" u="none" strike="noStrike">
                <a:latin typeface="Arial"/>
                <a:ea typeface="Arial"/>
                <a:cs typeface="Arial"/>
                <a:sym typeface="Arial"/>
              </a:rPr>
              <a:t> (</a:t>
            </a:r>
            <a:r>
              <a:rPr b="0" i="1" lang="en-US" sz="1800" u="none" strike="noStrike">
                <a:latin typeface="Arial"/>
                <a:ea typeface="Arial"/>
                <a:cs typeface="Arial"/>
                <a:sym typeface="Arial"/>
              </a:rPr>
              <a:t>x</a:t>
            </a:r>
            <a:r>
              <a:rPr b="0" i="0" lang="en-US" sz="1800" u="none" strike="noStrike">
                <a:latin typeface="Arial"/>
                <a:ea typeface="Arial"/>
                <a:cs typeface="Arial"/>
                <a:sym typeface="Arial"/>
              </a:rPr>
              <a:t>1, </a:t>
            </a:r>
            <a:r>
              <a:rPr b="0" i="1" lang="en-US" sz="1800" u="none" strike="noStrike">
                <a:latin typeface="Arial"/>
                <a:ea typeface="Arial"/>
                <a:cs typeface="Arial"/>
                <a:sym typeface="Arial"/>
              </a:rPr>
              <a:t>x</a:t>
            </a:r>
            <a:r>
              <a:rPr b="0" i="0" lang="en-US" sz="1800" u="none" strike="noStrike">
                <a:latin typeface="Arial"/>
                <a:ea typeface="Arial"/>
                <a:cs typeface="Arial"/>
                <a:sym typeface="Arial"/>
              </a:rPr>
              <a:t>2, : : : , </a:t>
            </a:r>
            <a:r>
              <a:rPr b="0" i="1" lang="en-US" sz="1800" u="none" strike="noStrike">
                <a:latin typeface="Arial"/>
                <a:ea typeface="Arial"/>
                <a:cs typeface="Arial"/>
                <a:sym typeface="Arial"/>
              </a:rPr>
              <a:t>xn)</a:t>
            </a:r>
            <a:r>
              <a:rPr b="0" i="0" lang="en-US" sz="1800" u="none" strike="noStrike">
                <a:latin typeface="Arial"/>
                <a:ea typeface="Arial"/>
                <a:cs typeface="Arial"/>
                <a:sym typeface="Arial"/>
              </a:rPr>
              <a:t>, depicting </a:t>
            </a:r>
            <a:r>
              <a:rPr b="0" i="1" lang="en-US" sz="1800" u="none" strike="noStrike">
                <a:latin typeface="Arial"/>
                <a:ea typeface="Arial"/>
                <a:cs typeface="Arial"/>
                <a:sym typeface="Arial"/>
              </a:rPr>
              <a:t>n </a:t>
            </a:r>
            <a:r>
              <a:rPr b="0" i="0" lang="en-US" sz="1800" u="none" strike="noStrike">
                <a:latin typeface="Arial"/>
                <a:ea typeface="Arial"/>
                <a:cs typeface="Arial"/>
                <a:sym typeface="Arial"/>
              </a:rPr>
              <a:t>measurements made on the tuple from </a:t>
            </a:r>
            <a:r>
              <a:rPr b="0" i="1" lang="en-US" sz="1800" u="none" strike="noStrike">
                <a:latin typeface="Arial"/>
                <a:ea typeface="Arial"/>
                <a:cs typeface="Arial"/>
                <a:sym typeface="Arial"/>
              </a:rPr>
              <a:t>n </a:t>
            </a:r>
            <a:r>
              <a:rPr b="0" i="0" lang="en-US" sz="1800" u="none" strike="noStrike">
                <a:latin typeface="Arial"/>
                <a:ea typeface="Arial"/>
                <a:cs typeface="Arial"/>
                <a:sym typeface="Arial"/>
              </a:rPr>
              <a:t>attributes, respectively, </a:t>
            </a:r>
            <a:r>
              <a:rPr b="0" i="1" lang="en-US" sz="1800" u="none" strike="noStrike">
                <a:latin typeface="Arial"/>
                <a:ea typeface="Arial"/>
                <a:cs typeface="Arial"/>
                <a:sym typeface="Arial"/>
              </a:rPr>
              <a:t>A</a:t>
            </a:r>
            <a:r>
              <a:rPr b="0" i="0" lang="en-US" sz="1800" u="none" strike="noStrike">
                <a:latin typeface="Arial"/>
                <a:ea typeface="Arial"/>
                <a:cs typeface="Arial"/>
                <a:sym typeface="Arial"/>
              </a:rPr>
              <a:t>1, </a:t>
            </a:r>
            <a:r>
              <a:rPr b="0" i="1" lang="en-US" sz="1800" u="none" strike="noStrike">
                <a:latin typeface="Arial"/>
                <a:ea typeface="Arial"/>
                <a:cs typeface="Arial"/>
                <a:sym typeface="Arial"/>
              </a:rPr>
              <a:t>A</a:t>
            </a:r>
            <a:r>
              <a:rPr b="0" i="0" lang="en-US" sz="1800" u="none" strike="noStrike">
                <a:latin typeface="Arial"/>
                <a:ea typeface="Arial"/>
                <a:cs typeface="Arial"/>
                <a:sym typeface="Arial"/>
              </a:rPr>
              <a:t>2, : : : , </a:t>
            </a:r>
            <a:r>
              <a:rPr b="0" i="1" lang="en-US" sz="1800" u="none" strike="noStrike">
                <a:latin typeface="Arial"/>
                <a:ea typeface="Arial"/>
                <a:cs typeface="Arial"/>
                <a:sym typeface="Arial"/>
              </a:rPr>
              <a:t>An</a:t>
            </a:r>
            <a:endParaRPr/>
          </a:p>
          <a:p>
            <a:pPr indent="-228600" lvl="0" marL="228600" rtl="0" algn="l">
              <a:lnSpc>
                <a:spcPct val="90000"/>
              </a:lnSpc>
              <a:spcBef>
                <a:spcPts val="1000"/>
              </a:spcBef>
              <a:spcAft>
                <a:spcPts val="0"/>
              </a:spcAft>
              <a:buClr>
                <a:schemeClr val="dk1"/>
              </a:buClr>
              <a:buSzPts val="1800"/>
              <a:buChar char="•"/>
            </a:pPr>
            <a:r>
              <a:rPr b="0" i="0" lang="en-US" sz="1800" u="none" strike="noStrike">
                <a:latin typeface="Arial"/>
                <a:ea typeface="Arial"/>
                <a:cs typeface="Arial"/>
                <a:sym typeface="Arial"/>
              </a:rPr>
              <a:t>Suppose that there are </a:t>
            </a:r>
            <a:r>
              <a:rPr b="0" i="1" lang="en-US" sz="1800" u="none" strike="noStrike">
                <a:latin typeface="Arial"/>
                <a:ea typeface="Arial"/>
                <a:cs typeface="Arial"/>
                <a:sym typeface="Arial"/>
              </a:rPr>
              <a:t>m </a:t>
            </a:r>
            <a:r>
              <a:rPr b="0" i="0" lang="en-US" sz="1800" u="none" strike="noStrike">
                <a:latin typeface="Arial"/>
                <a:ea typeface="Arial"/>
                <a:cs typeface="Arial"/>
                <a:sym typeface="Arial"/>
              </a:rPr>
              <a:t>classes, </a:t>
            </a:r>
            <a:r>
              <a:rPr b="0" i="1" lang="en-US" sz="1800" u="none" strike="noStrike">
                <a:latin typeface="Arial"/>
                <a:ea typeface="Arial"/>
                <a:cs typeface="Arial"/>
                <a:sym typeface="Arial"/>
              </a:rPr>
              <a:t>C</a:t>
            </a:r>
            <a:r>
              <a:rPr b="0" i="0" lang="en-US" sz="1800" u="none" strike="noStrike">
                <a:latin typeface="Arial"/>
                <a:ea typeface="Arial"/>
                <a:cs typeface="Arial"/>
                <a:sym typeface="Arial"/>
              </a:rPr>
              <a:t>1, </a:t>
            </a:r>
            <a:r>
              <a:rPr b="0" i="1" lang="en-US" sz="1800" u="none" strike="noStrike">
                <a:latin typeface="Arial"/>
                <a:ea typeface="Arial"/>
                <a:cs typeface="Arial"/>
                <a:sym typeface="Arial"/>
              </a:rPr>
              <a:t>C</a:t>
            </a:r>
            <a:r>
              <a:rPr b="0" i="0" lang="en-US" sz="1800" u="none" strike="noStrike">
                <a:latin typeface="Arial"/>
                <a:ea typeface="Arial"/>
                <a:cs typeface="Arial"/>
                <a:sym typeface="Arial"/>
              </a:rPr>
              <a:t>2, : : : , </a:t>
            </a:r>
            <a:r>
              <a:rPr b="0" i="1" lang="en-US" sz="1800" u="none" strike="noStrike">
                <a:latin typeface="Arial"/>
                <a:ea typeface="Arial"/>
                <a:cs typeface="Arial"/>
                <a:sym typeface="Arial"/>
              </a:rPr>
              <a:t>Cm</a:t>
            </a:r>
            <a:r>
              <a:rPr b="0" i="0" lang="en-US" sz="1800" u="none" strike="noStrike">
                <a:latin typeface="Arial"/>
                <a:ea typeface="Arial"/>
                <a:cs typeface="Arial"/>
                <a:sym typeface="Arial"/>
              </a:rPr>
              <a:t>. </a:t>
            </a:r>
            <a:endParaRPr/>
          </a:p>
          <a:p>
            <a:pPr indent="-228600" lvl="0" marL="228600" rtl="0" algn="l">
              <a:lnSpc>
                <a:spcPct val="90000"/>
              </a:lnSpc>
              <a:spcBef>
                <a:spcPts val="1000"/>
              </a:spcBef>
              <a:spcAft>
                <a:spcPts val="0"/>
              </a:spcAft>
              <a:buClr>
                <a:schemeClr val="dk1"/>
              </a:buClr>
              <a:buSzPts val="1800"/>
              <a:buChar char="•"/>
            </a:pPr>
            <a:r>
              <a:rPr b="0" i="0" lang="en-US" sz="1800" u="none" strike="noStrike">
                <a:latin typeface="Arial"/>
                <a:ea typeface="Arial"/>
                <a:cs typeface="Arial"/>
                <a:sym typeface="Arial"/>
              </a:rPr>
              <a:t>2. Given a tuple, </a:t>
            </a:r>
            <a:r>
              <a:rPr b="1" i="1" lang="en-US" sz="1800" u="none" strike="noStrike">
                <a:latin typeface="Times"/>
                <a:ea typeface="Times"/>
                <a:cs typeface="Times"/>
                <a:sym typeface="Times"/>
              </a:rPr>
              <a:t>X</a:t>
            </a:r>
            <a:r>
              <a:rPr b="0" i="0" lang="en-US" sz="1800" u="none" strike="noStrike">
                <a:latin typeface="Arial"/>
                <a:ea typeface="Arial"/>
                <a:cs typeface="Arial"/>
                <a:sym typeface="Arial"/>
              </a:rPr>
              <a:t>, the classifier will predict that </a:t>
            </a:r>
            <a:r>
              <a:rPr b="1" i="1" lang="en-US" sz="1800" u="none" strike="noStrike">
                <a:latin typeface="Times"/>
                <a:ea typeface="Times"/>
                <a:cs typeface="Times"/>
                <a:sym typeface="Times"/>
              </a:rPr>
              <a:t>X </a:t>
            </a:r>
            <a:r>
              <a:rPr b="0" i="0" lang="en-US" sz="1800" u="none" strike="noStrike">
                <a:latin typeface="Arial"/>
                <a:ea typeface="Arial"/>
                <a:cs typeface="Arial"/>
                <a:sym typeface="Arial"/>
              </a:rPr>
              <a:t>belongs to the class having the highest posterior probability, conditioned on </a:t>
            </a:r>
            <a:r>
              <a:rPr b="1" i="1" lang="en-US" sz="1800" u="none" strike="noStrike">
                <a:latin typeface="Times"/>
                <a:ea typeface="Times"/>
                <a:cs typeface="Times"/>
                <a:sym typeface="Times"/>
              </a:rPr>
              <a:t>X</a:t>
            </a:r>
            <a:r>
              <a:rPr b="0" i="0" lang="en-US" sz="1800" u="none" strike="noStrike">
                <a:latin typeface="Arial"/>
                <a:ea typeface="Arial"/>
                <a:cs typeface="Arial"/>
                <a:sym typeface="Arial"/>
              </a:rPr>
              <a:t>. </a:t>
            </a:r>
            <a:endParaRPr/>
          </a:p>
          <a:p>
            <a:pPr indent="-228600" lvl="1" marL="685800" rtl="0" algn="l">
              <a:lnSpc>
                <a:spcPct val="90000"/>
              </a:lnSpc>
              <a:spcBef>
                <a:spcPts val="500"/>
              </a:spcBef>
              <a:spcAft>
                <a:spcPts val="0"/>
              </a:spcAft>
              <a:buClr>
                <a:schemeClr val="dk1"/>
              </a:buClr>
              <a:buSzPts val="1400"/>
              <a:buChar char="•"/>
            </a:pPr>
            <a:r>
              <a:rPr b="0" i="0" lang="en-US" sz="1400" u="none" strike="noStrike">
                <a:latin typeface="Arial"/>
                <a:ea typeface="Arial"/>
                <a:cs typeface="Arial"/>
                <a:sym typeface="Arial"/>
              </a:rPr>
              <a:t>That is, the na¨ıve Bayesian classifier predicts that tuple </a:t>
            </a:r>
            <a:r>
              <a:rPr b="1" i="1" lang="en-US" sz="1400" u="none" strike="noStrike">
                <a:latin typeface="Times"/>
                <a:ea typeface="Times"/>
                <a:cs typeface="Times"/>
                <a:sym typeface="Times"/>
              </a:rPr>
              <a:t>X </a:t>
            </a:r>
            <a:r>
              <a:rPr b="0" i="0" lang="en-US" sz="1400" u="none" strike="noStrike">
                <a:latin typeface="Arial"/>
                <a:ea typeface="Arial"/>
                <a:cs typeface="Arial"/>
                <a:sym typeface="Arial"/>
              </a:rPr>
              <a:t>belongs to the </a:t>
            </a:r>
            <a:r>
              <a:rPr b="0" i="0" lang="en-US" sz="1800" u="none" strike="noStrike">
                <a:latin typeface="Arial"/>
                <a:ea typeface="Arial"/>
                <a:cs typeface="Arial"/>
                <a:sym typeface="Arial"/>
              </a:rPr>
              <a:t>class </a:t>
            </a:r>
            <a:r>
              <a:rPr b="0" i="1" lang="en-US" sz="1800" u="none" strike="noStrike">
                <a:latin typeface="Arial"/>
                <a:ea typeface="Arial"/>
                <a:cs typeface="Arial"/>
                <a:sym typeface="Arial"/>
              </a:rPr>
              <a:t>Ci </a:t>
            </a:r>
            <a:r>
              <a:rPr b="0" i="0" lang="en-US" sz="1800" u="none" strike="noStrike">
                <a:latin typeface="Arial"/>
                <a:ea typeface="Arial"/>
                <a:cs typeface="Arial"/>
                <a:sym typeface="Arial"/>
              </a:rPr>
              <a:t>if and only if</a:t>
            </a:r>
            <a:endParaRPr/>
          </a:p>
          <a:p>
            <a:pPr indent="0" lvl="1" marL="457200" rtl="0" algn="l">
              <a:lnSpc>
                <a:spcPct val="90000"/>
              </a:lnSpc>
              <a:spcBef>
                <a:spcPts val="500"/>
              </a:spcBef>
              <a:spcAft>
                <a:spcPts val="0"/>
              </a:spcAft>
              <a:buClr>
                <a:schemeClr val="dk1"/>
              </a:buClr>
              <a:buSzPts val="1800"/>
              <a:buNone/>
            </a:pPr>
            <a:r>
              <a:rPr b="0" i="1" lang="en-US" sz="1800" u="none" strike="noStrike">
                <a:latin typeface="Arial"/>
                <a:ea typeface="Arial"/>
                <a:cs typeface="Arial"/>
                <a:sym typeface="Arial"/>
              </a:rPr>
              <a:t>	P(Ci|</a:t>
            </a:r>
            <a:r>
              <a:rPr b="1" i="1" lang="en-US" sz="1800" u="none" strike="noStrike">
                <a:latin typeface="Times"/>
                <a:ea typeface="Times"/>
                <a:cs typeface="Times"/>
                <a:sym typeface="Times"/>
              </a:rPr>
              <a:t>X)</a:t>
            </a:r>
            <a:r>
              <a:rPr b="0" i="0" lang="en-US" sz="1800" u="none" strike="noStrike">
                <a:latin typeface="Arial"/>
                <a:ea typeface="Arial"/>
                <a:cs typeface="Arial"/>
                <a:sym typeface="Arial"/>
              </a:rPr>
              <a:t> &gt; </a:t>
            </a:r>
            <a:r>
              <a:rPr b="0" i="1" lang="en-US" sz="1800" u="none" strike="noStrike">
                <a:latin typeface="Arial"/>
                <a:ea typeface="Arial"/>
                <a:cs typeface="Arial"/>
                <a:sym typeface="Arial"/>
              </a:rPr>
              <a:t>P(Cj|</a:t>
            </a:r>
            <a:r>
              <a:rPr b="1" i="1" lang="en-US" sz="1800" u="none" strike="noStrike">
                <a:latin typeface="Times"/>
                <a:ea typeface="Times"/>
                <a:cs typeface="Times"/>
                <a:sym typeface="Times"/>
              </a:rPr>
              <a:t>X</a:t>
            </a:r>
            <a:r>
              <a:rPr lang="en-US" sz="1800">
                <a:latin typeface="Arial"/>
                <a:ea typeface="Arial"/>
                <a:cs typeface="Arial"/>
                <a:sym typeface="Arial"/>
              </a:rPr>
              <a:t>)</a:t>
            </a:r>
            <a:r>
              <a:rPr b="0" i="0" lang="en-US" sz="1800" u="none" strike="noStrike">
                <a:latin typeface="Arial"/>
                <a:ea typeface="Arial"/>
                <a:cs typeface="Arial"/>
                <a:sym typeface="Arial"/>
              </a:rPr>
              <a:t>     for 1≤ </a:t>
            </a:r>
            <a:r>
              <a:rPr b="0" i="1" lang="en-US" sz="1800" u="none" strike="noStrike">
                <a:latin typeface="Arial"/>
                <a:ea typeface="Arial"/>
                <a:cs typeface="Arial"/>
                <a:sym typeface="Arial"/>
              </a:rPr>
              <a:t>j </a:t>
            </a:r>
            <a:r>
              <a:rPr b="0" i="0" lang="en-US" sz="1800" u="none" strike="noStrike">
                <a:latin typeface="Arial"/>
                <a:ea typeface="Arial"/>
                <a:cs typeface="Arial"/>
                <a:sym typeface="Arial"/>
              </a:rPr>
              <a:t>≤ </a:t>
            </a:r>
            <a:r>
              <a:rPr b="0" i="1" lang="en-US" sz="1800" u="none" strike="noStrike">
                <a:latin typeface="Arial"/>
                <a:ea typeface="Arial"/>
                <a:cs typeface="Arial"/>
                <a:sym typeface="Arial"/>
              </a:rPr>
              <a:t>m</a:t>
            </a:r>
            <a:r>
              <a:rPr b="0" i="0" lang="en-US" sz="1800" u="none" strike="noStrike">
                <a:latin typeface="Arial"/>
                <a:ea typeface="Arial"/>
                <a:cs typeface="Arial"/>
                <a:sym typeface="Arial"/>
              </a:rPr>
              <a:t>, </a:t>
            </a:r>
            <a:r>
              <a:rPr b="0" i="1" lang="en-US" sz="1800" u="none" strike="noStrike">
                <a:latin typeface="Arial"/>
                <a:ea typeface="Arial"/>
                <a:cs typeface="Arial"/>
                <a:sym typeface="Arial"/>
              </a:rPr>
              <a:t>j ≠ i</a:t>
            </a:r>
            <a:r>
              <a:rPr b="0" i="0" lang="en-US" sz="1800" u="none" strike="noStrike">
                <a:latin typeface="Arial"/>
                <a:ea typeface="Arial"/>
                <a:cs typeface="Arial"/>
                <a:sym typeface="Arial"/>
              </a:rPr>
              <a:t>.</a:t>
            </a:r>
            <a:endParaRPr b="0" i="1" sz="1800" u="none" strike="noStrike">
              <a:latin typeface="Arial"/>
              <a:ea typeface="Arial"/>
              <a:cs typeface="Arial"/>
              <a:sym typeface="Arial"/>
            </a:endParaRPr>
          </a:p>
          <a:p>
            <a:pPr indent="-228600" lvl="0" marL="228600" rtl="0" algn="l">
              <a:lnSpc>
                <a:spcPct val="90000"/>
              </a:lnSpc>
              <a:spcBef>
                <a:spcPts val="1000"/>
              </a:spcBef>
              <a:spcAft>
                <a:spcPts val="0"/>
              </a:spcAft>
              <a:buClr>
                <a:schemeClr val="dk1"/>
              </a:buClr>
              <a:buSzPts val="1800"/>
              <a:buChar char="•"/>
            </a:pPr>
            <a:r>
              <a:rPr b="0" i="0" lang="en-US" sz="1800" u="none" strike="noStrike">
                <a:latin typeface="Arial"/>
                <a:ea typeface="Arial"/>
                <a:cs typeface="Arial"/>
                <a:sym typeface="Arial"/>
              </a:rPr>
              <a:t>The class </a:t>
            </a:r>
            <a:r>
              <a:rPr b="0" i="1" lang="en-US" sz="1800" u="none" strike="noStrike">
                <a:latin typeface="Arial"/>
                <a:ea typeface="Arial"/>
                <a:cs typeface="Arial"/>
                <a:sym typeface="Arial"/>
              </a:rPr>
              <a:t>Ci </a:t>
            </a:r>
            <a:r>
              <a:rPr b="0" i="0" lang="en-US" sz="1800" u="none" strike="noStrike">
                <a:latin typeface="Arial"/>
                <a:ea typeface="Arial"/>
                <a:cs typeface="Arial"/>
                <a:sym typeface="Arial"/>
              </a:rPr>
              <a:t>for which </a:t>
            </a:r>
            <a:r>
              <a:rPr b="0" i="1" lang="en-US" sz="1800" u="none" strike="noStrike">
                <a:latin typeface="Arial"/>
                <a:ea typeface="Arial"/>
                <a:cs typeface="Arial"/>
                <a:sym typeface="Arial"/>
              </a:rPr>
              <a:t>P</a:t>
            </a:r>
            <a:r>
              <a:rPr b="0" i="0" lang="en-US" sz="1800" u="none" strike="noStrike">
                <a:latin typeface="Arial"/>
                <a:ea typeface="Arial"/>
                <a:cs typeface="Arial"/>
                <a:sym typeface="Arial"/>
              </a:rPr>
              <a:t>.</a:t>
            </a:r>
            <a:r>
              <a:rPr b="0" i="1" lang="en-US" sz="1800" u="none" strike="noStrike">
                <a:latin typeface="Arial"/>
                <a:ea typeface="Arial"/>
                <a:cs typeface="Arial"/>
                <a:sym typeface="Arial"/>
              </a:rPr>
              <a:t>Ci </a:t>
            </a:r>
            <a:r>
              <a:rPr b="0" i="0" lang="en-US" sz="1800" u="none" strike="noStrike">
                <a:latin typeface="Arial"/>
                <a:ea typeface="Arial"/>
                <a:cs typeface="Arial"/>
                <a:sym typeface="Arial"/>
              </a:rPr>
              <a:t>j</a:t>
            </a:r>
            <a:r>
              <a:rPr b="1" i="1" lang="en-US" sz="1800" u="none" strike="noStrike">
                <a:latin typeface="Times"/>
                <a:ea typeface="Times"/>
                <a:cs typeface="Times"/>
                <a:sym typeface="Times"/>
              </a:rPr>
              <a:t>X</a:t>
            </a:r>
            <a:r>
              <a:rPr b="0" i="0" lang="en-US" sz="1800" u="none" strike="noStrike">
                <a:latin typeface="Arial"/>
                <a:ea typeface="Arial"/>
                <a:cs typeface="Arial"/>
                <a:sym typeface="Arial"/>
              </a:rPr>
              <a:t>/ is maximized is called the </a:t>
            </a:r>
            <a:r>
              <a:rPr b="0" i="1" lang="en-US" sz="1800" u="none" strike="noStrike">
                <a:latin typeface="Arial"/>
                <a:ea typeface="Arial"/>
                <a:cs typeface="Arial"/>
                <a:sym typeface="Arial"/>
              </a:rPr>
              <a:t>maximum posteriori hypothesis</a:t>
            </a:r>
            <a:r>
              <a:rPr b="0" i="0" lang="en-US" sz="1800" u="none" strike="noStrike">
                <a:latin typeface="Arial"/>
                <a:ea typeface="Arial"/>
                <a:cs typeface="Arial"/>
                <a:sym typeface="Arial"/>
              </a:rPr>
              <a:t>.</a:t>
            </a:r>
            <a:endParaRPr/>
          </a:p>
          <a:p>
            <a:pPr indent="-228600" lvl="0" marL="228600" rtl="0" algn="l">
              <a:lnSpc>
                <a:spcPct val="90000"/>
              </a:lnSpc>
              <a:spcBef>
                <a:spcPts val="1000"/>
              </a:spcBef>
              <a:spcAft>
                <a:spcPts val="0"/>
              </a:spcAft>
              <a:buClr>
                <a:schemeClr val="dk1"/>
              </a:buClr>
              <a:buSzPts val="1800"/>
              <a:buChar char="•"/>
            </a:pPr>
            <a:r>
              <a:rPr lang="en-US" sz="1800">
                <a:latin typeface="Arial"/>
                <a:ea typeface="Arial"/>
                <a:cs typeface="Arial"/>
                <a:sym typeface="Arial"/>
              </a:rPr>
              <a:t>By Bayes Theorem</a:t>
            </a:r>
            <a:endParaRPr sz="2400"/>
          </a:p>
        </p:txBody>
      </p:sp>
      <p:pic>
        <p:nvPicPr>
          <p:cNvPr id="183" name="Google Shape;183;p13"/>
          <p:cNvPicPr preferRelativeResize="0"/>
          <p:nvPr/>
        </p:nvPicPr>
        <p:blipFill rotWithShape="1">
          <a:blip r:embed="rId3">
            <a:alphaModFix/>
          </a:blip>
          <a:srcRect b="0" l="0" r="0" t="0"/>
          <a:stretch/>
        </p:blipFill>
        <p:spPr>
          <a:xfrm>
            <a:off x="3113764" y="5075917"/>
            <a:ext cx="3891947" cy="90651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strike="noStrike">
                <a:latin typeface="Calibri"/>
                <a:ea typeface="Calibri"/>
                <a:cs typeface="Calibri"/>
                <a:sym typeface="Calibri"/>
              </a:rPr>
              <a:t>Working of Na¨ıve Bayesian Classifier</a:t>
            </a:r>
            <a:endParaRPr/>
          </a:p>
        </p:txBody>
      </p:sp>
      <p:sp>
        <p:nvSpPr>
          <p:cNvPr id="189" name="Google Shape;189;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0" lang="en-US" sz="2400" u="none" strike="noStrike"/>
              <a:t>3. As P(</a:t>
            </a:r>
            <a:r>
              <a:rPr b="1" lang="en-US" sz="2400" u="none" strike="noStrike"/>
              <a:t>X)</a:t>
            </a:r>
            <a:r>
              <a:rPr b="0" lang="en-US" sz="2400" u="none" strike="noStrike"/>
              <a:t> is constant for all classes, only P</a:t>
            </a:r>
            <a:r>
              <a:rPr lang="en-US" sz="2400"/>
              <a:t>(</a:t>
            </a:r>
            <a:r>
              <a:rPr b="1" lang="en-US" sz="2400" u="none" strike="noStrike"/>
              <a:t>X</a:t>
            </a:r>
            <a:r>
              <a:rPr lang="en-US" sz="2400"/>
              <a:t>|</a:t>
            </a:r>
            <a:r>
              <a:rPr b="0" lang="en-US" sz="2400" u="none" strike="noStrike"/>
              <a:t>Ci)P(Ci) needs to be maximized. </a:t>
            </a:r>
            <a:endParaRPr/>
          </a:p>
          <a:p>
            <a:pPr indent="-228600" lvl="0" marL="228600" rtl="0" algn="l">
              <a:lnSpc>
                <a:spcPct val="90000"/>
              </a:lnSpc>
              <a:spcBef>
                <a:spcPts val="1000"/>
              </a:spcBef>
              <a:spcAft>
                <a:spcPts val="0"/>
              </a:spcAft>
              <a:buClr>
                <a:schemeClr val="dk1"/>
              </a:buClr>
              <a:buSzPts val="2400"/>
              <a:buChar char="•"/>
            </a:pPr>
            <a:r>
              <a:rPr b="0" lang="en-US" sz="2400" u="none" strike="noStrike"/>
              <a:t>If the class prior probabilities are not known, then it is commonly assumed that the classes are equally likely, </a:t>
            </a:r>
            <a:endParaRPr/>
          </a:p>
          <a:p>
            <a:pPr indent="-228600" lvl="1" marL="685800" rtl="0" algn="l">
              <a:lnSpc>
                <a:spcPct val="90000"/>
              </a:lnSpc>
              <a:spcBef>
                <a:spcPts val="500"/>
              </a:spcBef>
              <a:spcAft>
                <a:spcPts val="0"/>
              </a:spcAft>
              <a:buClr>
                <a:schemeClr val="dk1"/>
              </a:buClr>
              <a:buSzPts val="2400"/>
              <a:buChar char="•"/>
            </a:pPr>
            <a:r>
              <a:rPr b="0" lang="en-US" u="none" strike="noStrike"/>
              <a:t>that is, P</a:t>
            </a:r>
            <a:r>
              <a:rPr lang="en-US"/>
              <a:t>(</a:t>
            </a:r>
            <a:r>
              <a:rPr b="0" lang="en-US" u="none" strike="noStrike"/>
              <a:t>C1) = P(C2)=…= P</a:t>
            </a:r>
            <a:r>
              <a:rPr lang="en-US"/>
              <a:t>(</a:t>
            </a:r>
            <a:r>
              <a:rPr b="0" lang="en-US" u="none" strike="noStrike"/>
              <a:t>Cm</a:t>
            </a:r>
            <a:r>
              <a:rPr lang="en-US"/>
              <a:t>)</a:t>
            </a:r>
            <a:r>
              <a:rPr b="0" lang="en-US" u="none" strike="noStrike"/>
              <a:t>, and we would therefore maximize P</a:t>
            </a:r>
            <a:r>
              <a:rPr lang="en-US"/>
              <a:t>(</a:t>
            </a:r>
            <a:r>
              <a:rPr b="1" lang="en-US" u="none" strike="noStrike"/>
              <a:t>X</a:t>
            </a:r>
            <a:r>
              <a:rPr lang="en-US"/>
              <a:t>|</a:t>
            </a:r>
            <a:r>
              <a:rPr b="0" lang="en-US" u="none" strike="noStrike"/>
              <a:t>Ci). Otherwise, we maximize P(</a:t>
            </a:r>
            <a:r>
              <a:rPr b="1" lang="en-US" u="none" strike="noStrike"/>
              <a:t>X|</a:t>
            </a:r>
            <a:r>
              <a:rPr b="0" lang="en-US" u="none" strike="noStrike"/>
              <a:t>Ci)P(Ci). </a:t>
            </a:r>
            <a:endParaRPr/>
          </a:p>
          <a:p>
            <a:pPr indent="-228600" lvl="0" marL="228600" rtl="0" algn="l">
              <a:lnSpc>
                <a:spcPct val="90000"/>
              </a:lnSpc>
              <a:spcBef>
                <a:spcPts val="1000"/>
              </a:spcBef>
              <a:spcAft>
                <a:spcPts val="0"/>
              </a:spcAft>
              <a:buClr>
                <a:schemeClr val="dk1"/>
              </a:buClr>
              <a:buSzPts val="2400"/>
              <a:buChar char="•"/>
            </a:pPr>
            <a:r>
              <a:rPr b="0" lang="en-US" sz="2400" u="none" strike="noStrike"/>
              <a:t>Note that the class prior </a:t>
            </a:r>
            <a:r>
              <a:rPr lang="en-US" sz="2400"/>
              <a:t>probabilities</a:t>
            </a:r>
            <a:r>
              <a:rPr b="0" lang="en-US" sz="2400" u="none" strike="noStrike"/>
              <a:t> may be estimated by P</a:t>
            </a:r>
            <a:r>
              <a:rPr lang="en-US" sz="2400"/>
              <a:t>(</a:t>
            </a:r>
            <a:r>
              <a:rPr b="0" lang="en-US" sz="2400" u="none" strike="noStrike"/>
              <a:t>Ci)=|C</a:t>
            </a:r>
            <a:r>
              <a:rPr b="0" baseline="-25000" lang="en-US" sz="2400" u="none" strike="noStrike"/>
              <a:t>i,D</a:t>
            </a:r>
            <a:r>
              <a:rPr b="0" lang="en-US" sz="2400" u="none" strike="noStrike"/>
              <a:t>|/|D</a:t>
            </a:r>
            <a:r>
              <a:rPr lang="en-US" sz="2400"/>
              <a:t>|</a:t>
            </a:r>
            <a:r>
              <a:rPr b="0" lang="en-US" sz="2400" u="none" strike="noStrike"/>
              <a:t>, where |C</a:t>
            </a:r>
            <a:r>
              <a:rPr b="0" baseline="-25000" lang="en-US" sz="2400" u="none" strike="noStrike"/>
              <a:t>i,D</a:t>
            </a:r>
            <a:r>
              <a:rPr lang="en-US" sz="2400"/>
              <a:t>|</a:t>
            </a:r>
            <a:r>
              <a:rPr b="0" lang="en-US" sz="2400" u="none" strike="noStrike"/>
              <a:t> is the number of training tuples of class Ci in D.</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strike="noStrike">
                <a:latin typeface="Calibri"/>
                <a:ea typeface="Calibri"/>
                <a:cs typeface="Calibri"/>
                <a:sym typeface="Calibri"/>
              </a:rPr>
              <a:t>Working of Na¨ıve Bayesian Classifier</a:t>
            </a:r>
            <a:endParaRPr/>
          </a:p>
        </p:txBody>
      </p:sp>
      <p:sp>
        <p:nvSpPr>
          <p:cNvPr id="195" name="Google Shape;195;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0" i="0" lang="en-US" sz="2400" u="none" strike="noStrike"/>
              <a:t>4. Given data sets with many attributes, it would be extremely computationally expensive to compute </a:t>
            </a:r>
            <a:r>
              <a:rPr b="0" i="1" lang="en-US" sz="2400" u="none" strike="noStrike"/>
              <a:t>P(</a:t>
            </a:r>
            <a:r>
              <a:rPr b="1" i="1" lang="en-US" sz="2400" u="none" strike="noStrike"/>
              <a:t>X</a:t>
            </a:r>
            <a:r>
              <a:rPr lang="en-US" sz="2400"/>
              <a:t>|</a:t>
            </a:r>
            <a:r>
              <a:rPr b="0" i="1" lang="en-US" sz="2400" u="none" strike="noStrike"/>
              <a:t>Ci)</a:t>
            </a:r>
            <a:endParaRPr b="0" i="0" sz="2400" u="none" strike="noStrike"/>
          </a:p>
          <a:p>
            <a:pPr indent="-228600" lvl="0" marL="228600" rtl="0" algn="l">
              <a:lnSpc>
                <a:spcPct val="90000"/>
              </a:lnSpc>
              <a:spcBef>
                <a:spcPts val="1000"/>
              </a:spcBef>
              <a:spcAft>
                <a:spcPts val="0"/>
              </a:spcAft>
              <a:buClr>
                <a:schemeClr val="dk1"/>
              </a:buClr>
              <a:buSzPts val="2400"/>
              <a:buChar char="•"/>
            </a:pPr>
            <a:r>
              <a:rPr b="0" i="0" lang="en-US" sz="2400" u="none" strike="noStrike"/>
              <a:t>To reduce computation in evaluating </a:t>
            </a:r>
            <a:r>
              <a:rPr b="0" i="1" lang="en-US" sz="2400" u="none" strike="noStrike"/>
              <a:t>P(</a:t>
            </a:r>
            <a:r>
              <a:rPr b="1" i="1" lang="en-US" sz="2400" u="none" strike="noStrike"/>
              <a:t>X</a:t>
            </a:r>
            <a:r>
              <a:rPr lang="en-US" sz="2400"/>
              <a:t>|</a:t>
            </a:r>
            <a:r>
              <a:rPr b="0" i="1" lang="en-US" sz="2400" u="none" strike="noStrike"/>
              <a:t>Ci)</a:t>
            </a:r>
            <a:r>
              <a:rPr b="0" i="0" lang="en-US" sz="2400" u="none" strike="noStrike"/>
              <a:t>, the na¨ıve assumption of </a:t>
            </a:r>
            <a:r>
              <a:rPr b="1" i="0" lang="en-US" sz="2400" u="none" strike="noStrike"/>
              <a:t>class-conditional independence </a:t>
            </a:r>
            <a:r>
              <a:rPr b="0" i="0" lang="en-US" sz="2400" u="none" strike="noStrike"/>
              <a:t>is made. </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This presumes that the attributes’ values are conditionally independent of one another, given the class label of the tuple (i.e., that there are no dependence relationships among the attributes). Thus,</a:t>
            </a:r>
            <a:endParaRPr sz="2400"/>
          </a:p>
        </p:txBody>
      </p:sp>
      <p:pic>
        <p:nvPicPr>
          <p:cNvPr id="196" name="Google Shape;196;p15"/>
          <p:cNvPicPr preferRelativeResize="0"/>
          <p:nvPr/>
        </p:nvPicPr>
        <p:blipFill rotWithShape="1">
          <a:blip r:embed="rId3">
            <a:alphaModFix/>
          </a:blip>
          <a:srcRect b="0" l="0" r="0" t="0"/>
          <a:stretch/>
        </p:blipFill>
        <p:spPr>
          <a:xfrm>
            <a:off x="3454289" y="4515730"/>
            <a:ext cx="5754063" cy="14257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strike="noStrike">
                <a:latin typeface="Calibri"/>
                <a:ea typeface="Calibri"/>
                <a:cs typeface="Calibri"/>
                <a:sym typeface="Calibri"/>
              </a:rPr>
              <a:t>Working of Na¨ıve Bayesian Classifier</a:t>
            </a:r>
            <a:endParaRPr/>
          </a:p>
        </p:txBody>
      </p:sp>
      <p:sp>
        <p:nvSpPr>
          <p:cNvPr id="202" name="Google Shape;202;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b="0" i="0" lang="en-US" sz="2400" u="none" strike="noStrike"/>
              <a:t>How to estimate the probabilities </a:t>
            </a:r>
            <a:r>
              <a:rPr b="0" i="1" lang="en-US" sz="2400" u="none" strike="noStrike"/>
              <a:t>P</a:t>
            </a:r>
            <a:r>
              <a:rPr lang="en-US" sz="2400"/>
              <a:t>(</a:t>
            </a:r>
            <a:r>
              <a:rPr b="0" i="1" lang="en-US" sz="2400" u="none" strike="noStrike"/>
              <a:t>x</a:t>
            </a:r>
            <a:r>
              <a:rPr b="0" i="0" lang="en-US" sz="2400" u="none" strike="noStrike"/>
              <a:t>1</a:t>
            </a:r>
            <a:r>
              <a:rPr lang="en-US" sz="2400"/>
              <a:t>|</a:t>
            </a:r>
            <a:r>
              <a:rPr b="0" i="1" lang="en-US" sz="2400" u="none" strike="noStrike"/>
              <a:t>Ci)</a:t>
            </a:r>
            <a:r>
              <a:rPr b="0" i="0" lang="en-US" sz="2400" u="none" strike="noStrike"/>
              <a:t>, </a:t>
            </a:r>
            <a:r>
              <a:rPr b="0" i="1" lang="en-US" sz="2400" u="none" strike="noStrike"/>
              <a:t>P(x</a:t>
            </a:r>
            <a:r>
              <a:rPr b="0" i="0" lang="en-US" sz="2400" u="none" strike="noStrike"/>
              <a:t>2</a:t>
            </a:r>
            <a:r>
              <a:rPr lang="en-US" sz="2400"/>
              <a:t>|</a:t>
            </a:r>
            <a:r>
              <a:rPr b="0" i="1" lang="en-US" sz="2400" u="none" strike="noStrike"/>
              <a:t>Ci)</a:t>
            </a:r>
            <a:r>
              <a:rPr b="0" i="0" lang="en-US" sz="2400" u="none" strike="noStrike"/>
              <a:t>,…, </a:t>
            </a:r>
            <a:r>
              <a:rPr b="0" i="1" lang="en-US" sz="2400" u="none" strike="noStrike"/>
              <a:t>P(xn</a:t>
            </a:r>
            <a:r>
              <a:rPr lang="en-US" sz="2400"/>
              <a:t>|</a:t>
            </a:r>
            <a:r>
              <a:rPr b="0" i="1" lang="en-US" sz="2400" u="none" strike="noStrike"/>
              <a:t>Ci</a:t>
            </a:r>
            <a:r>
              <a:rPr lang="en-US" sz="2400"/>
              <a:t>)</a:t>
            </a:r>
            <a:endParaRPr b="0" i="0" sz="2400" u="none" strike="noStrike"/>
          </a:p>
          <a:p>
            <a:pPr indent="-228600" lvl="0" marL="228600" rtl="0" algn="l">
              <a:lnSpc>
                <a:spcPct val="90000"/>
              </a:lnSpc>
              <a:spcBef>
                <a:spcPts val="1000"/>
              </a:spcBef>
              <a:spcAft>
                <a:spcPts val="0"/>
              </a:spcAft>
              <a:buClr>
                <a:schemeClr val="dk1"/>
              </a:buClr>
              <a:buSzPts val="2400"/>
              <a:buChar char="•"/>
            </a:pPr>
            <a:r>
              <a:rPr b="0" i="0" lang="en-US" sz="2400" u="none" strike="noStrike"/>
              <a:t>We can easily estimate the probabilities </a:t>
            </a:r>
            <a:r>
              <a:rPr b="0" i="1" lang="en-US" sz="2400" u="none" strike="noStrike"/>
              <a:t>P</a:t>
            </a:r>
            <a:r>
              <a:rPr lang="en-US" sz="2400"/>
              <a:t>(</a:t>
            </a:r>
            <a:r>
              <a:rPr b="0" i="1" lang="en-US" sz="2400" u="none" strike="noStrike"/>
              <a:t>x</a:t>
            </a:r>
            <a:r>
              <a:rPr b="0" i="0" lang="en-US" sz="2400" u="none" strike="noStrike"/>
              <a:t>1</a:t>
            </a:r>
            <a:r>
              <a:rPr lang="en-US" sz="2400"/>
              <a:t>|</a:t>
            </a:r>
            <a:r>
              <a:rPr b="0" i="1" lang="en-US" sz="2400" u="none" strike="noStrike"/>
              <a:t>Ci)</a:t>
            </a:r>
            <a:r>
              <a:rPr b="0" i="0" lang="en-US" sz="2400" u="none" strike="noStrike"/>
              <a:t>, </a:t>
            </a:r>
            <a:r>
              <a:rPr b="0" i="1" lang="en-US" sz="2400" u="none" strike="noStrike"/>
              <a:t>P(x</a:t>
            </a:r>
            <a:r>
              <a:rPr b="0" i="0" lang="en-US" sz="2400" u="none" strike="noStrike"/>
              <a:t>2</a:t>
            </a:r>
            <a:r>
              <a:rPr lang="en-US" sz="2400"/>
              <a:t>|</a:t>
            </a:r>
            <a:r>
              <a:rPr b="0" i="1" lang="en-US" sz="2400" u="none" strike="noStrike"/>
              <a:t>Ci)</a:t>
            </a:r>
            <a:r>
              <a:rPr b="0" i="0" lang="en-US" sz="2400" u="none" strike="noStrike"/>
              <a:t>,…, </a:t>
            </a:r>
            <a:r>
              <a:rPr b="0" i="1" lang="en-US" sz="2400" u="none" strike="noStrike"/>
              <a:t>P(xn</a:t>
            </a:r>
            <a:r>
              <a:rPr lang="en-US" sz="2400"/>
              <a:t>|</a:t>
            </a:r>
            <a:r>
              <a:rPr b="0" i="1" lang="en-US" sz="2400" u="none" strike="noStrike"/>
              <a:t>Ci</a:t>
            </a:r>
            <a:r>
              <a:rPr lang="en-US" sz="2400"/>
              <a:t>) </a:t>
            </a:r>
            <a:r>
              <a:rPr b="0" i="0" lang="en-US" sz="2400" u="none" strike="noStrike"/>
              <a:t>from the training tuples. </a:t>
            </a:r>
            <a:endParaRPr/>
          </a:p>
          <a:p>
            <a:pPr indent="-228600" lvl="0" marL="228600" rtl="0" algn="l">
              <a:lnSpc>
                <a:spcPct val="90000"/>
              </a:lnSpc>
              <a:spcBef>
                <a:spcPts val="1000"/>
              </a:spcBef>
              <a:spcAft>
                <a:spcPts val="0"/>
              </a:spcAft>
              <a:buClr>
                <a:schemeClr val="dk1"/>
              </a:buClr>
              <a:buSzPts val="2400"/>
              <a:buChar char="•"/>
            </a:pPr>
            <a:r>
              <a:rPr lang="en-US" sz="2400"/>
              <a:t>H</a:t>
            </a:r>
            <a:r>
              <a:rPr b="0" i="0" lang="en-US" sz="2400" u="none" strike="noStrike"/>
              <a:t>ere </a:t>
            </a:r>
            <a:r>
              <a:rPr b="0" i="1" lang="en-US" sz="2400" u="none" strike="noStrike"/>
              <a:t>x</a:t>
            </a:r>
            <a:r>
              <a:rPr b="0" baseline="-25000" i="1" lang="en-US" sz="2400" u="none" strike="noStrike"/>
              <a:t>k</a:t>
            </a:r>
            <a:r>
              <a:rPr b="0" i="1" lang="en-US" sz="2400" u="none" strike="noStrike"/>
              <a:t> </a:t>
            </a:r>
            <a:r>
              <a:rPr b="0" i="0" lang="en-US" sz="2400" u="none" strike="noStrike"/>
              <a:t>refers to the value of attribute </a:t>
            </a:r>
            <a:r>
              <a:rPr b="0" i="1" lang="en-US" sz="2400" u="none" strike="noStrike"/>
              <a:t>A</a:t>
            </a:r>
            <a:r>
              <a:rPr b="0" baseline="-25000" i="1" lang="en-US" sz="2400" u="none" strike="noStrike"/>
              <a:t>k</a:t>
            </a:r>
            <a:r>
              <a:rPr b="0" i="1" lang="en-US" sz="2400" u="none" strike="noStrike"/>
              <a:t> </a:t>
            </a:r>
            <a:r>
              <a:rPr b="0" i="0" lang="en-US" sz="2400" u="none" strike="noStrike"/>
              <a:t>for tuple </a:t>
            </a:r>
            <a:r>
              <a:rPr b="1" i="1" lang="en-US" sz="2400" u="none" strike="noStrike"/>
              <a:t>X</a:t>
            </a:r>
            <a:r>
              <a:rPr b="0" i="0" lang="en-US" sz="2400" u="none" strike="noStrike"/>
              <a:t>. </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For each attribute, we look at whether the attribute is categorical or continuous-valued.</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For instance, to compute </a:t>
            </a:r>
            <a:r>
              <a:rPr b="0" i="1" lang="en-US" sz="2400" u="none" strike="noStrike"/>
              <a:t>P(</a:t>
            </a:r>
            <a:r>
              <a:rPr b="1" i="1" lang="en-US" sz="2400" u="none" strike="noStrike"/>
              <a:t>X</a:t>
            </a:r>
            <a:r>
              <a:rPr lang="en-US" sz="2400"/>
              <a:t>|</a:t>
            </a:r>
            <a:r>
              <a:rPr b="0" i="1" lang="en-US" sz="2400" u="none" strike="noStrike"/>
              <a:t>Ci</a:t>
            </a:r>
            <a:r>
              <a:rPr lang="en-US" sz="2400"/>
              <a:t>)</a:t>
            </a:r>
            <a:r>
              <a:rPr b="0" i="0" lang="en-US" sz="2400" u="none" strike="noStrike"/>
              <a:t>, we consider the following:</a:t>
            </a:r>
            <a:endParaRPr/>
          </a:p>
          <a:p>
            <a:pPr indent="-228600" lvl="0" marL="228600" rtl="0" algn="l">
              <a:lnSpc>
                <a:spcPct val="90000"/>
              </a:lnSpc>
              <a:spcBef>
                <a:spcPts val="1000"/>
              </a:spcBef>
              <a:spcAft>
                <a:spcPts val="0"/>
              </a:spcAft>
              <a:buClr>
                <a:schemeClr val="dk1"/>
              </a:buClr>
              <a:buSzPts val="2400"/>
              <a:buChar char="•"/>
            </a:pPr>
            <a:r>
              <a:rPr lang="en-US" sz="2400"/>
              <a:t>i) </a:t>
            </a:r>
            <a:r>
              <a:rPr b="0" i="0" lang="en-US" sz="2400" u="none" strike="noStrike"/>
              <a:t>If </a:t>
            </a:r>
            <a:r>
              <a:rPr b="0" i="1" lang="en-US" sz="2400" u="none" strike="noStrike"/>
              <a:t>Ak </a:t>
            </a:r>
            <a:r>
              <a:rPr b="0" i="0" lang="en-US" sz="2400" u="none" strike="noStrike"/>
              <a:t>is categorical, then </a:t>
            </a:r>
            <a:r>
              <a:rPr b="0" i="1" lang="en-US" sz="2400" u="none" strike="noStrike"/>
              <a:t>P(xk</a:t>
            </a:r>
            <a:r>
              <a:rPr lang="en-US" sz="2400"/>
              <a:t>|</a:t>
            </a:r>
            <a:r>
              <a:rPr b="0" i="1" lang="en-US" sz="2400" u="none" strike="noStrike"/>
              <a:t>Ci)</a:t>
            </a:r>
            <a:r>
              <a:rPr b="0" i="0" lang="en-US" sz="2400" u="none" strike="noStrike"/>
              <a:t> is the number of tuples of class </a:t>
            </a:r>
            <a:r>
              <a:rPr b="0" i="1" lang="en-US" sz="2400" u="none" strike="noStrike"/>
              <a:t>Ci </a:t>
            </a:r>
            <a:r>
              <a:rPr b="0" i="0" lang="en-US" sz="2400" u="none" strike="noStrike"/>
              <a:t>in </a:t>
            </a:r>
            <a:r>
              <a:rPr b="0" i="1" lang="en-US" sz="2400" u="none" strike="noStrike"/>
              <a:t>D </a:t>
            </a:r>
            <a:r>
              <a:rPr b="0" i="0" lang="en-US" sz="2400" u="none" strike="noStrike"/>
              <a:t>having the value </a:t>
            </a:r>
            <a:r>
              <a:rPr b="0" i="1" lang="en-US" sz="2400" u="none" strike="noStrike"/>
              <a:t>xk </a:t>
            </a:r>
            <a:r>
              <a:rPr b="0" i="0" lang="en-US" sz="2400" u="none" strike="noStrike"/>
              <a:t>for </a:t>
            </a:r>
            <a:r>
              <a:rPr b="0" i="1" lang="en-US" sz="2400" u="none" strike="noStrike"/>
              <a:t>Ak</a:t>
            </a:r>
            <a:r>
              <a:rPr b="0" i="0" lang="en-US" sz="2400" u="none" strike="noStrike"/>
              <a:t>, divided by |</a:t>
            </a:r>
            <a:r>
              <a:rPr b="0" i="1" lang="en-US" sz="2400" u="none" strike="noStrike"/>
              <a:t>C</a:t>
            </a:r>
            <a:r>
              <a:rPr b="0" baseline="-25000" i="1" lang="en-US" sz="2400" u="none" strike="noStrike"/>
              <a:t>i</a:t>
            </a:r>
            <a:r>
              <a:rPr b="0" baseline="-25000" i="0" lang="en-US" sz="2400" u="none" strike="noStrike"/>
              <a:t>,</a:t>
            </a:r>
            <a:r>
              <a:rPr b="0" baseline="-25000" i="1" lang="en-US" sz="2400" u="none" strike="noStrike"/>
              <a:t>D</a:t>
            </a:r>
            <a:r>
              <a:rPr b="0" lang="en-US" sz="2400" u="none" strike="noStrike"/>
              <a:t>|</a:t>
            </a:r>
            <a:r>
              <a:rPr b="0" i="0" lang="en-US" sz="2400" u="none" strike="noStrike"/>
              <a:t>, the number of tuples of class </a:t>
            </a:r>
            <a:r>
              <a:rPr b="0" i="1" lang="en-US" sz="2400" u="none" strike="noStrike"/>
              <a:t>Ci </a:t>
            </a:r>
            <a:r>
              <a:rPr b="0" i="0" lang="en-US" sz="2400" u="none" strike="noStrike"/>
              <a:t>in </a:t>
            </a:r>
            <a:r>
              <a:rPr b="0" i="1" lang="en-US" sz="2400" u="none" strike="noStrike"/>
              <a:t>D</a:t>
            </a:r>
            <a:r>
              <a:rPr b="0" i="0" lang="en-US" sz="2400" u="none" strike="noStrike"/>
              <a:t>.</a:t>
            </a:r>
            <a:endParaRPr/>
          </a:p>
          <a:p>
            <a:pPr indent="-228600" lvl="0" marL="228600" rtl="0" algn="l">
              <a:lnSpc>
                <a:spcPct val="90000"/>
              </a:lnSpc>
              <a:spcBef>
                <a:spcPts val="1000"/>
              </a:spcBef>
              <a:spcAft>
                <a:spcPts val="0"/>
              </a:spcAft>
              <a:buClr>
                <a:schemeClr val="dk1"/>
              </a:buClr>
              <a:buSzPts val="2400"/>
              <a:buChar char="•"/>
            </a:pPr>
            <a:r>
              <a:rPr lang="en-US" sz="2400"/>
              <a:t>ii) </a:t>
            </a:r>
            <a:r>
              <a:rPr b="0" i="0" lang="en-US" sz="2400" u="none" strike="noStrike"/>
              <a:t>If </a:t>
            </a:r>
            <a:r>
              <a:rPr b="0" i="1" lang="en-US" sz="2400" u="none" strike="noStrike"/>
              <a:t>Ak </a:t>
            </a:r>
            <a:r>
              <a:rPr b="0" i="0" lang="en-US" sz="2400" u="none" strike="noStrike"/>
              <a:t>is continuous-valued, then we need to do a bit more work, but </a:t>
            </a:r>
            <a:r>
              <a:rPr lang="en-US" sz="2400"/>
              <a:t>it can be done</a:t>
            </a:r>
            <a:r>
              <a:rPr b="0" i="0" lang="en-US" sz="2400" u="none" strike="noStrike"/>
              <a:t>.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1" name="Google Shape;91;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When the relationship between the attribute set and the class variable is non deterministic </a:t>
            </a:r>
            <a:endParaRPr/>
          </a:p>
          <a:p>
            <a:pPr indent="-228600" lvl="1" marL="685800" rtl="0" algn="l">
              <a:lnSpc>
                <a:spcPct val="90000"/>
              </a:lnSpc>
              <a:spcBef>
                <a:spcPts val="500"/>
              </a:spcBef>
              <a:spcAft>
                <a:spcPts val="0"/>
              </a:spcAft>
              <a:buClr>
                <a:schemeClr val="dk1"/>
              </a:buClr>
              <a:buSzPts val="2400"/>
              <a:buChar char="•"/>
            </a:pPr>
            <a:r>
              <a:rPr lang="en-US"/>
              <a:t>i.e. the class label of a test record cannot be predicted with certainty even though its attribute set is identical to some of the training examples.</a:t>
            </a:r>
            <a:endParaRPr/>
          </a:p>
          <a:p>
            <a:pPr indent="-228600" lvl="0" marL="228600" rtl="0" algn="l">
              <a:lnSpc>
                <a:spcPct val="90000"/>
              </a:lnSpc>
              <a:spcBef>
                <a:spcPts val="1000"/>
              </a:spcBef>
              <a:spcAft>
                <a:spcPts val="0"/>
              </a:spcAft>
              <a:buClr>
                <a:schemeClr val="dk1"/>
              </a:buClr>
              <a:buSzPts val="2800"/>
              <a:buChar char="•"/>
            </a:pPr>
            <a:r>
              <a:rPr lang="en-US"/>
              <a:t>This situation may arise because of noisy data or the presence of certain cofounding factors that affect classification but are not included in the analysis.</a:t>
            </a:r>
            <a:endParaRPr/>
          </a:p>
          <a:p>
            <a:pPr indent="-228600" lvl="0" marL="228600" rtl="0" algn="l">
              <a:lnSpc>
                <a:spcPct val="90000"/>
              </a:lnSpc>
              <a:spcBef>
                <a:spcPts val="1000"/>
              </a:spcBef>
              <a:spcAft>
                <a:spcPts val="0"/>
              </a:spcAft>
              <a:buClr>
                <a:schemeClr val="dk1"/>
              </a:buClr>
              <a:buSzPts val="2800"/>
              <a:buChar char="•"/>
            </a:pPr>
            <a:r>
              <a:rPr lang="en-US"/>
              <a:t>For example for developing heart disease, if we consider only two attributes diet (healthy/non healthy) and exercise frequency is not sufficient as there are other factors such as heredity, excessive smoking and alcohol abuse.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strike="noStrike">
                <a:latin typeface="Calibri"/>
                <a:ea typeface="Calibri"/>
                <a:cs typeface="Calibri"/>
                <a:sym typeface="Calibri"/>
              </a:rPr>
              <a:t>Working of Na¨ıve Bayesian Classifier</a:t>
            </a:r>
            <a:endParaRPr/>
          </a:p>
        </p:txBody>
      </p:sp>
      <p:sp>
        <p:nvSpPr>
          <p:cNvPr id="208" name="Google Shape;208;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if there is single independent var and we assume its distribution as normal distribution</a:t>
            </a:r>
            <a:endParaRPr/>
          </a:p>
          <a:p>
            <a:pPr indent="-228600" lvl="0" marL="228600" rtl="0" algn="l">
              <a:lnSpc>
                <a:spcPct val="90000"/>
              </a:lnSpc>
              <a:spcBef>
                <a:spcPts val="0"/>
              </a:spcBef>
              <a:spcAft>
                <a:spcPts val="0"/>
              </a:spcAft>
              <a:buClr>
                <a:schemeClr val="dk1"/>
              </a:buClr>
              <a:buSzPts val="2800"/>
              <a:buChar char="•"/>
            </a:pPr>
            <a:r>
              <a:rPr b="0" i="0" lang="en-US" sz="2800" u="none" strike="noStrike"/>
              <a:t>A continuous-valued attribute is typically assumed to have a Gaussian distribution with a mean  and standard deviation, defined by</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So that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400"/>
              <a:buChar char="•"/>
            </a:pPr>
            <a:r>
              <a:rPr lang="en-US" sz="2400"/>
              <a:t>Where μ</a:t>
            </a:r>
            <a:r>
              <a:rPr b="0" baseline="-25000" i="1" lang="en-US" sz="2400" u="none" strike="noStrike"/>
              <a:t>Ci</a:t>
            </a:r>
            <a:r>
              <a:rPr b="0" i="1" lang="en-US" sz="2400" u="none" strike="noStrike"/>
              <a:t> and </a:t>
            </a:r>
            <a:r>
              <a:rPr lang="en-US" sz="2400"/>
              <a:t>σ</a:t>
            </a:r>
            <a:r>
              <a:rPr b="0" baseline="-25000" i="1" lang="en-US" sz="2400" u="none" strike="noStrike"/>
              <a:t>Ci</a:t>
            </a:r>
            <a:r>
              <a:rPr lang="en-US" sz="2400"/>
              <a:t> are mean and standard deviation </a:t>
            </a:r>
            <a:r>
              <a:rPr b="0" i="0" lang="en-US" sz="2400" u="none" strike="noStrike"/>
              <a:t>of the values of attribute </a:t>
            </a:r>
            <a:r>
              <a:rPr b="0" i="1" lang="en-US" sz="2400" u="none" strike="noStrike"/>
              <a:t>Ak </a:t>
            </a:r>
            <a:r>
              <a:rPr b="0" i="0" lang="en-US" sz="2400" u="none" strike="noStrike"/>
              <a:t>for training tuples of class </a:t>
            </a:r>
            <a:r>
              <a:rPr b="0" i="1" lang="en-US" sz="2400" u="none" strike="noStrike"/>
              <a:t>Ci </a:t>
            </a:r>
            <a:r>
              <a:rPr b="0" i="0" lang="en-US" sz="2400" u="none" strike="noStrike"/>
              <a:t>.</a:t>
            </a:r>
            <a:endParaRPr/>
          </a:p>
        </p:txBody>
      </p:sp>
      <p:pic>
        <p:nvPicPr>
          <p:cNvPr id="209" name="Google Shape;209;p17"/>
          <p:cNvPicPr preferRelativeResize="0"/>
          <p:nvPr/>
        </p:nvPicPr>
        <p:blipFill rotWithShape="1">
          <a:blip r:embed="rId3">
            <a:alphaModFix/>
          </a:blip>
          <a:srcRect b="0" l="0" r="0" t="0"/>
          <a:stretch/>
        </p:blipFill>
        <p:spPr>
          <a:xfrm>
            <a:off x="3865297" y="3260067"/>
            <a:ext cx="3895339" cy="930118"/>
          </a:xfrm>
          <a:prstGeom prst="rect">
            <a:avLst/>
          </a:prstGeom>
          <a:noFill/>
          <a:ln>
            <a:noFill/>
          </a:ln>
        </p:spPr>
      </p:pic>
      <p:pic>
        <p:nvPicPr>
          <p:cNvPr id="210" name="Google Shape;210;p17"/>
          <p:cNvPicPr preferRelativeResize="0"/>
          <p:nvPr/>
        </p:nvPicPr>
        <p:blipFill rotWithShape="1">
          <a:blip r:embed="rId4">
            <a:alphaModFix/>
          </a:blip>
          <a:srcRect b="0" l="0" r="0" t="0"/>
          <a:stretch/>
        </p:blipFill>
        <p:spPr>
          <a:xfrm>
            <a:off x="4270277" y="4652055"/>
            <a:ext cx="3356128" cy="390347"/>
          </a:xfrm>
          <a:prstGeom prst="rect">
            <a:avLst/>
          </a:prstGeom>
          <a:noFill/>
          <a:ln>
            <a:noFill/>
          </a:ln>
        </p:spPr>
      </p:pic>
      <p:pic>
        <p:nvPicPr>
          <p:cNvPr id="211" name="Google Shape;211;p17"/>
          <p:cNvPicPr preferRelativeResize="0"/>
          <p:nvPr/>
        </p:nvPicPr>
        <p:blipFill>
          <a:blip r:embed="rId5">
            <a:alphaModFix/>
          </a:blip>
          <a:stretch>
            <a:fillRect/>
          </a:stretch>
        </p:blipFill>
        <p:spPr>
          <a:xfrm>
            <a:off x="3160450" y="3621938"/>
            <a:ext cx="704850" cy="285750"/>
          </a:xfrm>
          <a:prstGeom prst="rect">
            <a:avLst/>
          </a:prstGeom>
          <a:noFill/>
          <a:ln>
            <a:noFill/>
          </a:ln>
        </p:spPr>
      </p:pic>
      <p:pic>
        <p:nvPicPr>
          <p:cNvPr id="212" name="Google Shape;212;p17"/>
          <p:cNvPicPr preferRelativeResize="0"/>
          <p:nvPr/>
        </p:nvPicPr>
        <p:blipFill>
          <a:blip r:embed="rId6">
            <a:alphaModFix/>
          </a:blip>
          <a:stretch>
            <a:fillRect/>
          </a:stretch>
        </p:blipFill>
        <p:spPr>
          <a:xfrm>
            <a:off x="3865300" y="3700863"/>
            <a:ext cx="200025" cy="228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strike="noStrike">
                <a:latin typeface="Calibri"/>
                <a:ea typeface="Calibri"/>
                <a:cs typeface="Calibri"/>
                <a:sym typeface="Calibri"/>
              </a:rPr>
              <a:t>Working of Na¨ıve Bayesian Classifier</a:t>
            </a:r>
            <a:endParaRPr/>
          </a:p>
        </p:txBody>
      </p:sp>
      <p:sp>
        <p:nvSpPr>
          <p:cNvPr id="218" name="Google Shape;218;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b="0" i="0" lang="en-US" sz="2400" u="none" strike="noStrike"/>
              <a:t>Example:</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let </a:t>
            </a:r>
            <a:r>
              <a:rPr b="1" i="1" lang="en-US" sz="2400" u="none" strike="noStrike"/>
              <a:t>X =</a:t>
            </a:r>
            <a:r>
              <a:rPr b="0" i="0" lang="en-US" sz="2400" u="none" strike="noStrike"/>
              <a:t> (35,$40,000</a:t>
            </a:r>
            <a:r>
              <a:rPr lang="en-US" sz="2400"/>
              <a:t>)</a:t>
            </a:r>
            <a:r>
              <a:rPr b="0" i="0" lang="en-US" sz="2400" u="none" strike="noStrike"/>
              <a:t>, where </a:t>
            </a:r>
            <a:r>
              <a:rPr b="0" i="1" lang="en-US" sz="2400" u="none" strike="noStrike"/>
              <a:t>A</a:t>
            </a:r>
            <a:r>
              <a:rPr b="0" i="0" lang="en-US" sz="2400" u="none" strike="noStrike"/>
              <a:t>1 and </a:t>
            </a:r>
            <a:r>
              <a:rPr b="0" i="1" lang="en-US" sz="2400" u="none" strike="noStrike"/>
              <a:t>A</a:t>
            </a:r>
            <a:r>
              <a:rPr b="0" i="0" lang="en-US" sz="2400" u="none" strike="noStrike"/>
              <a:t>2 are the attributes </a:t>
            </a:r>
            <a:r>
              <a:rPr b="0" i="1" lang="en-US" sz="2400" u="none" strike="noStrike"/>
              <a:t>age </a:t>
            </a:r>
            <a:r>
              <a:rPr b="0" i="0" lang="en-US" sz="2400" u="none" strike="noStrike"/>
              <a:t>and </a:t>
            </a:r>
            <a:r>
              <a:rPr b="0" i="1" lang="en-US" sz="2400" u="none" strike="noStrike"/>
              <a:t>income</a:t>
            </a:r>
            <a:r>
              <a:rPr b="0" i="0" lang="en-US" sz="2400" u="none" strike="noStrike"/>
              <a:t>, respectively.</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Let the class label attribute be </a:t>
            </a:r>
            <a:r>
              <a:rPr b="0" i="1" lang="en-US" sz="2400" u="none" strike="noStrike"/>
              <a:t>buys computer</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The associated class label for </a:t>
            </a:r>
            <a:r>
              <a:rPr b="1" i="1" lang="en-US" sz="2400" u="none" strike="noStrike"/>
              <a:t>X </a:t>
            </a:r>
            <a:r>
              <a:rPr b="0" i="0" lang="en-US" sz="2400" u="none" strike="noStrike"/>
              <a:t>is </a:t>
            </a:r>
            <a:r>
              <a:rPr b="0" i="1" lang="en-US" sz="2400" u="none" strike="noStrike"/>
              <a:t>yes </a:t>
            </a:r>
            <a:r>
              <a:rPr b="0" i="0" lang="en-US" sz="2400" u="none" strike="noStrike"/>
              <a:t>(i.e., </a:t>
            </a:r>
            <a:r>
              <a:rPr b="0" i="1" lang="en-US" sz="2400" u="none" strike="noStrike"/>
              <a:t>buys computer =</a:t>
            </a:r>
            <a:r>
              <a:rPr b="0" i="0" lang="en-US" sz="2400" u="none" strike="noStrike"/>
              <a:t> </a:t>
            </a:r>
            <a:r>
              <a:rPr b="0" i="1" lang="en-US" sz="2400" u="none" strike="noStrike"/>
              <a:t>yes</a:t>
            </a:r>
            <a:r>
              <a:rPr b="0" i="0" lang="en-US" sz="2400" u="none" strike="noStrike"/>
              <a:t>)</a:t>
            </a:r>
            <a:endParaRPr sz="2400"/>
          </a:p>
          <a:p>
            <a:pPr indent="-228600" lvl="0" marL="228600" rtl="0" algn="l">
              <a:lnSpc>
                <a:spcPct val="90000"/>
              </a:lnSpc>
              <a:spcBef>
                <a:spcPts val="1000"/>
              </a:spcBef>
              <a:spcAft>
                <a:spcPts val="0"/>
              </a:spcAft>
              <a:buClr>
                <a:schemeClr val="dk1"/>
              </a:buClr>
              <a:buSzPts val="2400"/>
              <a:buChar char="•"/>
            </a:pPr>
            <a:r>
              <a:rPr b="0" i="0" lang="en-US" sz="2400" u="none" strike="noStrike"/>
              <a:t>Let’s suppose that </a:t>
            </a:r>
            <a:r>
              <a:rPr b="0" i="1" lang="en-US" sz="2400" u="none" strike="noStrike"/>
              <a:t>age </a:t>
            </a:r>
            <a:r>
              <a:rPr b="0" i="0" lang="en-US" sz="2400" u="none" strike="noStrike"/>
              <a:t>has not been discretized and therefore exists as a continuous-valued attribute. </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Suppose that from the training set, we find that customers in </a:t>
            </a:r>
            <a:r>
              <a:rPr b="0" i="1" lang="en-US" sz="2400" u="none" strike="noStrike"/>
              <a:t>D </a:t>
            </a:r>
            <a:r>
              <a:rPr b="0" i="0" lang="en-US" sz="2400" u="none" strike="noStrike"/>
              <a:t>who buy a computer are 38</a:t>
            </a:r>
            <a:r>
              <a:rPr b="0" i="0" lang="en-US" sz="2400">
                <a:solidFill>
                  <a:srgbClr val="202124"/>
                </a:solidFill>
              </a:rPr>
              <a:t>±</a:t>
            </a:r>
            <a:r>
              <a:rPr b="0" i="0" lang="en-US" sz="2400" u="none" strike="noStrike"/>
              <a:t>12 years of age. </a:t>
            </a:r>
            <a:endParaRPr/>
          </a:p>
          <a:p>
            <a:pPr indent="-228600" lvl="1" marL="685800" rtl="0" algn="l">
              <a:lnSpc>
                <a:spcPct val="90000"/>
              </a:lnSpc>
              <a:spcBef>
                <a:spcPts val="500"/>
              </a:spcBef>
              <a:spcAft>
                <a:spcPts val="0"/>
              </a:spcAft>
              <a:buClr>
                <a:schemeClr val="dk1"/>
              </a:buClr>
              <a:buSzPts val="2000"/>
              <a:buChar char="•"/>
            </a:pPr>
            <a:r>
              <a:rPr b="0" i="0" lang="en-US" sz="2000" u="none" strike="noStrike"/>
              <a:t>In other words, for attribute </a:t>
            </a:r>
            <a:r>
              <a:rPr b="0" i="1" lang="en-US" sz="2000" u="none" strike="noStrike"/>
              <a:t>age </a:t>
            </a:r>
            <a:r>
              <a:rPr b="0" i="0" lang="en-US" sz="2000" u="none" strike="noStrike"/>
              <a:t>and this class, we have </a:t>
            </a:r>
            <a:r>
              <a:rPr lang="en-US" sz="2400"/>
              <a:t>μ=</a:t>
            </a:r>
            <a:r>
              <a:rPr b="0" i="0" lang="en-US" sz="2400" u="none" strike="noStrike"/>
              <a:t> 38 years and </a:t>
            </a:r>
            <a:r>
              <a:rPr lang="en-US" sz="2400"/>
              <a:t>σ=</a:t>
            </a:r>
            <a:r>
              <a:rPr b="0" i="0" lang="en-US" sz="2400" u="none" strike="noStrike"/>
              <a:t>12.</a:t>
            </a:r>
            <a:endParaRPr/>
          </a:p>
          <a:p>
            <a:pPr indent="-228600" lvl="0" marL="228600" rtl="0" algn="l">
              <a:lnSpc>
                <a:spcPct val="90000"/>
              </a:lnSpc>
              <a:spcBef>
                <a:spcPts val="1000"/>
              </a:spcBef>
              <a:spcAft>
                <a:spcPts val="0"/>
              </a:spcAft>
              <a:buClr>
                <a:schemeClr val="dk1"/>
              </a:buClr>
              <a:buSzPts val="1800"/>
              <a:buChar char="•"/>
            </a:pPr>
            <a:r>
              <a:rPr b="0" i="0" lang="en-US" sz="1800" u="none" strike="noStrike">
                <a:latin typeface="Arial"/>
                <a:ea typeface="Arial"/>
                <a:cs typeface="Arial"/>
                <a:sym typeface="Arial"/>
              </a:rPr>
              <a:t>We can plug these quantities, along with </a:t>
            </a:r>
            <a:r>
              <a:rPr b="0" i="1" lang="en-US" sz="1800" u="none" strike="noStrike">
                <a:latin typeface="Arial"/>
                <a:ea typeface="Arial"/>
                <a:cs typeface="Arial"/>
                <a:sym typeface="Arial"/>
              </a:rPr>
              <a:t>x</a:t>
            </a:r>
            <a:r>
              <a:rPr b="0" i="0" lang="en-US" sz="1800" u="none" strike="noStrike">
                <a:latin typeface="Arial"/>
                <a:ea typeface="Arial"/>
                <a:cs typeface="Arial"/>
                <a:sym typeface="Arial"/>
              </a:rPr>
              <a:t>1= 35 for our tuple </a:t>
            </a:r>
            <a:r>
              <a:rPr b="1" i="1" lang="en-US" sz="1800" u="none" strike="noStrike">
                <a:latin typeface="Times"/>
                <a:ea typeface="Times"/>
                <a:cs typeface="Times"/>
                <a:sym typeface="Times"/>
              </a:rPr>
              <a:t>X</a:t>
            </a:r>
            <a:r>
              <a:rPr b="0" i="0" lang="en-US" sz="1800" u="none" strike="noStrike">
                <a:latin typeface="Arial"/>
                <a:ea typeface="Arial"/>
                <a:cs typeface="Arial"/>
                <a:sym typeface="Arial"/>
              </a:rPr>
              <a:t>, into previous Eq. to estimate </a:t>
            </a:r>
            <a:r>
              <a:rPr b="0" i="1" lang="en-US" sz="1800" u="none" strike="noStrike">
                <a:latin typeface="Arial"/>
                <a:ea typeface="Arial"/>
                <a:cs typeface="Arial"/>
                <a:sym typeface="Arial"/>
              </a:rPr>
              <a:t>P(age=</a:t>
            </a:r>
            <a:r>
              <a:rPr b="0" i="0" lang="en-US" sz="1800" u="none" strike="noStrike">
                <a:latin typeface="Arial"/>
                <a:ea typeface="Arial"/>
                <a:cs typeface="Arial"/>
                <a:sym typeface="Arial"/>
              </a:rPr>
              <a:t> </a:t>
            </a:r>
            <a:r>
              <a:rPr b="0" i="1" lang="en-US" sz="1800" u="none" strike="noStrike">
                <a:latin typeface="Arial"/>
                <a:ea typeface="Arial"/>
                <a:cs typeface="Arial"/>
                <a:sym typeface="Arial"/>
              </a:rPr>
              <a:t>35</a:t>
            </a:r>
            <a:r>
              <a:rPr b="0" lang="en-US" sz="1800" u="none" strike="noStrike">
                <a:latin typeface="Arial"/>
                <a:ea typeface="Arial"/>
                <a:cs typeface="Arial"/>
                <a:sym typeface="Arial"/>
              </a:rPr>
              <a:t>|</a:t>
            </a:r>
            <a:r>
              <a:rPr b="0" i="1" lang="en-US" sz="1800" u="none" strike="noStrike">
                <a:latin typeface="Arial"/>
                <a:ea typeface="Arial"/>
                <a:cs typeface="Arial"/>
                <a:sym typeface="Arial"/>
              </a:rPr>
              <a:t>buys computer </a:t>
            </a:r>
            <a:r>
              <a:rPr lang="en-US" sz="1800">
                <a:latin typeface="Arial"/>
                <a:ea typeface="Arial"/>
                <a:cs typeface="Arial"/>
                <a:sym typeface="Arial"/>
              </a:rPr>
              <a:t>=</a:t>
            </a:r>
            <a:r>
              <a:rPr b="0" i="0" lang="en-US" sz="1800" u="none" strike="noStrike">
                <a:latin typeface="Arial"/>
                <a:ea typeface="Arial"/>
                <a:cs typeface="Arial"/>
                <a:sym typeface="Arial"/>
              </a:rPr>
              <a:t> </a:t>
            </a:r>
            <a:r>
              <a:rPr b="0" i="1" lang="en-US" sz="1800" u="none" strike="noStrike">
                <a:latin typeface="Arial"/>
                <a:ea typeface="Arial"/>
                <a:cs typeface="Arial"/>
                <a:sym typeface="Arial"/>
              </a:rPr>
              <a:t>yes)</a:t>
            </a:r>
            <a:r>
              <a:rPr b="0" i="0" lang="en-US" sz="1800" u="none" strike="noStrike">
                <a:latin typeface="Arial"/>
                <a:ea typeface="Arial"/>
                <a:cs typeface="Arial"/>
                <a:sym typeface="Arial"/>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strike="noStrike">
                <a:latin typeface="Calibri"/>
                <a:ea typeface="Calibri"/>
                <a:cs typeface="Calibri"/>
                <a:sym typeface="Calibri"/>
              </a:rPr>
              <a:t>Working of Na¨ıve Bayesian Classifier</a:t>
            </a:r>
            <a:endParaRPr/>
          </a:p>
        </p:txBody>
      </p:sp>
      <p:sp>
        <p:nvSpPr>
          <p:cNvPr id="224" name="Google Shape;224;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0" i="0" lang="en-US" sz="2400" u="none" strike="noStrike"/>
              <a:t>5. To predict the class label of </a:t>
            </a:r>
            <a:r>
              <a:rPr b="1" i="1" lang="en-US" sz="2400" u="none" strike="noStrike"/>
              <a:t>X</a:t>
            </a:r>
            <a:r>
              <a:rPr b="0" i="0" lang="en-US" sz="2400" u="none" strike="noStrike"/>
              <a:t>, </a:t>
            </a:r>
            <a:r>
              <a:rPr b="0" i="1" lang="en-US" sz="2400" u="none" strike="noStrike"/>
              <a:t>P</a:t>
            </a:r>
            <a:r>
              <a:rPr lang="en-US" sz="2400"/>
              <a:t>(</a:t>
            </a:r>
            <a:r>
              <a:rPr b="1" i="1" lang="en-US" sz="2400" u="none" strike="noStrike"/>
              <a:t>X|</a:t>
            </a:r>
            <a:r>
              <a:rPr b="0" i="1" lang="en-US" sz="2400" u="none" strike="noStrike"/>
              <a:t>Ci)P(Ci)</a:t>
            </a:r>
            <a:r>
              <a:rPr b="0" i="0" lang="en-US" sz="2400" u="none" strike="noStrike"/>
              <a:t> is evaluated for each class </a:t>
            </a:r>
            <a:r>
              <a:rPr b="0" i="1" lang="en-US" sz="2400" u="none" strike="noStrike"/>
              <a:t>Ci </a:t>
            </a:r>
            <a:r>
              <a:rPr b="0" i="0" lang="en-US" sz="2400" u="none" strike="noStrike"/>
              <a:t>. </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The classifier predicts that the class label of tuple </a:t>
            </a:r>
            <a:r>
              <a:rPr b="1" i="1" lang="en-US" sz="2400" u="none" strike="noStrike"/>
              <a:t>X </a:t>
            </a:r>
            <a:r>
              <a:rPr b="0" i="0" lang="en-US" sz="2400" u="none" strike="noStrike"/>
              <a:t>is the class </a:t>
            </a:r>
            <a:r>
              <a:rPr b="0" i="1" lang="en-US" sz="2400" u="none" strike="noStrike"/>
              <a:t>Ci </a:t>
            </a:r>
            <a:r>
              <a:rPr b="0" i="0" lang="en-US" sz="2400" u="none" strike="noStrike"/>
              <a:t>if and only if</a:t>
            </a:r>
            <a:endParaRPr/>
          </a:p>
          <a:p>
            <a:pPr indent="-228600" lvl="1" marL="685800" rtl="0" algn="l">
              <a:lnSpc>
                <a:spcPct val="90000"/>
              </a:lnSpc>
              <a:spcBef>
                <a:spcPts val="500"/>
              </a:spcBef>
              <a:spcAft>
                <a:spcPts val="0"/>
              </a:spcAft>
              <a:buClr>
                <a:schemeClr val="dk1"/>
              </a:buClr>
              <a:buSzPts val="2400"/>
              <a:buChar char="•"/>
            </a:pPr>
            <a:r>
              <a:rPr b="0" i="1" lang="en-US" u="none" strike="noStrike"/>
              <a:t>P(X|Ci</a:t>
            </a:r>
            <a:r>
              <a:rPr b="1" i="1" lang="en-US" u="none" strike="noStrike"/>
              <a:t>)</a:t>
            </a:r>
            <a:r>
              <a:rPr i="1" lang="en-US" u="none" strike="noStrike"/>
              <a:t>P(Ci)</a:t>
            </a:r>
            <a:r>
              <a:rPr b="0" i="0" lang="en-US" u="none" strike="noStrike"/>
              <a:t> &gt; </a:t>
            </a:r>
            <a:r>
              <a:rPr b="0" i="1" lang="en-US" u="none" strike="noStrike"/>
              <a:t>P(X|Cj)P(Cj)</a:t>
            </a:r>
            <a:r>
              <a:rPr b="0" i="0" lang="en-US" u="none" strike="noStrike"/>
              <a:t>     for 1≤ </a:t>
            </a:r>
            <a:r>
              <a:rPr b="0" i="1" lang="en-US" u="none" strike="noStrike"/>
              <a:t>j </a:t>
            </a:r>
            <a:r>
              <a:rPr b="0" i="0" lang="en-US" u="none" strike="noStrike"/>
              <a:t>≤ </a:t>
            </a:r>
            <a:r>
              <a:rPr b="0" i="1" lang="en-US" u="none" strike="noStrike"/>
              <a:t>m</a:t>
            </a:r>
            <a:r>
              <a:rPr b="0" i="0" lang="en-US" u="none" strike="noStrike"/>
              <a:t>, </a:t>
            </a:r>
            <a:r>
              <a:rPr b="0" i="1" lang="en-US" u="none" strike="noStrike"/>
              <a:t>j ≠ i</a:t>
            </a:r>
            <a:r>
              <a:rPr b="0" i="0" lang="en-US" u="none" strike="noStrike"/>
              <a:t>.</a:t>
            </a:r>
            <a:endParaRPr b="0" i="1" u="none" strike="noStrike"/>
          </a:p>
          <a:p>
            <a:pPr indent="-76200" lvl="1" marL="685800" rtl="0" algn="l">
              <a:lnSpc>
                <a:spcPct val="90000"/>
              </a:lnSpc>
              <a:spcBef>
                <a:spcPts val="500"/>
              </a:spcBef>
              <a:spcAft>
                <a:spcPts val="0"/>
              </a:spcAft>
              <a:buClr>
                <a:schemeClr val="dk1"/>
              </a:buClr>
              <a:buSzPts val="24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6d91d286b6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Full Bayes Classifier</a:t>
            </a:r>
            <a:endParaRPr/>
          </a:p>
        </p:txBody>
      </p:sp>
      <p:sp>
        <p:nvSpPr>
          <p:cNvPr id="230" name="Google Shape;230;g26d91d286b6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47500" lnSpcReduction="20000"/>
          </a:bodyPr>
          <a:lstStyle/>
          <a:p>
            <a:pPr indent="0" lvl="0" marL="0" rtl="0" algn="l">
              <a:spcBef>
                <a:spcPts val="1000"/>
              </a:spcBef>
              <a:spcAft>
                <a:spcPts val="0"/>
              </a:spcAft>
              <a:buNone/>
            </a:pPr>
            <a:r>
              <a:rPr lang="en-US"/>
              <a:t>Calculate Class Priors</a:t>
            </a:r>
            <a:endParaRPr/>
          </a:p>
          <a:p>
            <a:pPr indent="0" lvl="0" marL="0" rtl="0" algn="l">
              <a:spcBef>
                <a:spcPts val="1000"/>
              </a:spcBef>
              <a:spcAft>
                <a:spcPts val="0"/>
              </a:spcAft>
              <a:buNone/>
            </a:pPr>
            <a:r>
              <a:rPr lang="en-US"/>
              <a:t>	</a:t>
            </a:r>
            <a:r>
              <a:rPr lang="en-US" sz="1200">
                <a:solidFill>
                  <a:srgbClr val="0D0D0D"/>
                </a:solidFill>
                <a:highlight>
                  <a:srgbClr val="FFFFFF"/>
                </a:highlight>
                <a:latin typeface="Roboto"/>
                <a:ea typeface="Roboto"/>
                <a:cs typeface="Roboto"/>
                <a:sym typeface="Roboto"/>
              </a:rPr>
              <a:t>Calculate the prior probabilities of each class (play tennis and not play tennis) based on the frequency of each class in the training data.</a:t>
            </a:r>
            <a:endParaRPr sz="1200">
              <a:solidFill>
                <a:srgbClr val="0D0D0D"/>
              </a:solidFill>
              <a:highlight>
                <a:srgbClr val="FFFFFF"/>
              </a:highlight>
              <a:latin typeface="Roboto"/>
              <a:ea typeface="Roboto"/>
              <a:cs typeface="Roboto"/>
              <a:sym typeface="Roboto"/>
            </a:endParaRPr>
          </a:p>
          <a:p>
            <a:pPr indent="0" lvl="0" marL="0" rtl="0" algn="l">
              <a:spcBef>
                <a:spcPts val="1000"/>
              </a:spcBef>
              <a:spcAft>
                <a:spcPts val="0"/>
              </a:spcAft>
              <a:buNone/>
            </a:pPr>
            <a:r>
              <a:rPr lang="en-US" sz="1200">
                <a:solidFill>
                  <a:srgbClr val="0D0D0D"/>
                </a:solidFill>
                <a:highlight>
                  <a:srgbClr val="FFFFFF"/>
                </a:highlight>
                <a:latin typeface="Roboto"/>
                <a:ea typeface="Roboto"/>
                <a:cs typeface="Roboto"/>
                <a:sym typeface="Roboto"/>
              </a:rPr>
              <a:t>Estimate Likelihoods</a:t>
            </a:r>
            <a:endParaRPr sz="1200">
              <a:solidFill>
                <a:srgbClr val="0D0D0D"/>
              </a:solidFill>
              <a:highlight>
                <a:srgbClr val="FFFFFF"/>
              </a:highlight>
              <a:latin typeface="Roboto"/>
              <a:ea typeface="Roboto"/>
              <a:cs typeface="Roboto"/>
              <a:sym typeface="Roboto"/>
            </a:endParaRPr>
          </a:p>
          <a:p>
            <a:pPr indent="0" lvl="0" marL="0" rtl="0" algn="l">
              <a:spcBef>
                <a:spcPts val="1000"/>
              </a:spcBef>
              <a:spcAft>
                <a:spcPts val="0"/>
              </a:spcAft>
              <a:buNone/>
            </a:pPr>
            <a:r>
              <a:rPr lang="en-US" sz="1200">
                <a:solidFill>
                  <a:srgbClr val="0D0D0D"/>
                </a:solidFill>
                <a:highlight>
                  <a:srgbClr val="FFFFFF"/>
                </a:highlight>
                <a:latin typeface="Roboto"/>
                <a:ea typeface="Roboto"/>
                <a:cs typeface="Roboto"/>
                <a:sym typeface="Roboto"/>
              </a:rPr>
              <a:t>This approach is particularly useful when dealing with continuous features that are correlated.</a:t>
            </a:r>
            <a:endParaRPr sz="1200">
              <a:solidFill>
                <a:srgbClr val="0D0D0D"/>
              </a:solidFill>
              <a:highlight>
                <a:srgbClr val="FFFFFF"/>
              </a:highlight>
              <a:latin typeface="Roboto"/>
              <a:ea typeface="Roboto"/>
              <a:cs typeface="Roboto"/>
              <a:sym typeface="Roboto"/>
            </a:endParaRPr>
          </a:p>
          <a:p>
            <a:pPr indent="0" lvl="0" marL="0" rtl="0" algn="l">
              <a:spcBef>
                <a:spcPts val="1000"/>
              </a:spcBef>
              <a:spcAft>
                <a:spcPts val="0"/>
              </a:spcAft>
              <a:buNone/>
            </a:pPr>
            <a:r>
              <a:rPr lang="en-US" sz="1200">
                <a:solidFill>
                  <a:srgbClr val="0D0D0D"/>
                </a:solidFill>
                <a:highlight>
                  <a:srgbClr val="FFFFFF"/>
                </a:highlight>
                <a:latin typeface="Roboto"/>
                <a:ea typeface="Roboto"/>
                <a:cs typeface="Roboto"/>
                <a:sym typeface="Roboto"/>
              </a:rPr>
              <a:t>Parameter Estimation</a:t>
            </a:r>
            <a:endParaRPr sz="1200">
              <a:solidFill>
                <a:srgbClr val="0D0D0D"/>
              </a:solidFill>
              <a:highlight>
                <a:srgbClr val="FFFFFF"/>
              </a:highlight>
              <a:latin typeface="Roboto"/>
              <a:ea typeface="Roboto"/>
              <a:cs typeface="Roboto"/>
              <a:sym typeface="Roboto"/>
            </a:endParaRPr>
          </a:p>
          <a:p>
            <a:pPr indent="-264795"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For each class</a:t>
            </a:r>
            <a:endParaRPr sz="1200">
              <a:solidFill>
                <a:srgbClr val="0D0D0D"/>
              </a:solidFill>
              <a:highlight>
                <a:srgbClr val="FFFFFF"/>
              </a:highlight>
              <a:latin typeface="Roboto"/>
              <a:ea typeface="Roboto"/>
              <a:cs typeface="Roboto"/>
              <a:sym typeface="Roboto"/>
            </a:endParaRPr>
          </a:p>
          <a:p>
            <a:pPr indent="-26479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C</a:t>
            </a:r>
            <a:endParaRPr i="1" sz="1450">
              <a:solidFill>
                <a:srgbClr val="0D0D0D"/>
              </a:solidFill>
              <a:highlight>
                <a:srgbClr val="FFFFFF"/>
              </a:highlight>
              <a:latin typeface="Times New Roman"/>
              <a:ea typeface="Times New Roman"/>
              <a:cs typeface="Times New Roman"/>
              <a:sym typeface="Times New Roman"/>
            </a:endParaRPr>
          </a:p>
          <a:p>
            <a:pPr indent="-264795" lvl="0" marL="4445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ts val="57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64795"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 you estimate the parameters of the multivariate normal distribution, which include the mean vector</a:t>
            </a:r>
            <a:endParaRPr sz="1200">
              <a:solidFill>
                <a:srgbClr val="0D0D0D"/>
              </a:solidFill>
              <a:highlight>
                <a:srgbClr val="FFFFFF"/>
              </a:highlight>
              <a:latin typeface="Roboto"/>
              <a:ea typeface="Roboto"/>
              <a:cs typeface="Roboto"/>
              <a:sym typeface="Roboto"/>
            </a:endParaRPr>
          </a:p>
          <a:p>
            <a:pPr indent="-26479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ct val="82758"/>
              <a:buFont typeface="Roboto"/>
              <a:buChar char="●"/>
            </a:pPr>
            <a:r>
              <a:rPr b="1" i="1" lang="en-US" sz="1450">
                <a:solidFill>
                  <a:srgbClr val="0D0D0D"/>
                </a:solidFill>
                <a:highlight>
                  <a:srgbClr val="FFFFFF"/>
                </a:highlight>
                <a:latin typeface="Times New Roman"/>
                <a:ea typeface="Times New Roman"/>
                <a:cs typeface="Times New Roman"/>
                <a:sym typeface="Times New Roman"/>
              </a:rPr>
              <a:t>μ</a:t>
            </a:r>
            <a:endParaRPr b="1" i="1" sz="1450">
              <a:solidFill>
                <a:srgbClr val="0D0D0D"/>
              </a:solidFill>
              <a:highlight>
                <a:srgbClr val="FFFFFF"/>
              </a:highlight>
              <a:latin typeface="Times New Roman"/>
              <a:ea typeface="Times New Roman"/>
              <a:cs typeface="Times New Roman"/>
              <a:sym typeface="Times New Roman"/>
            </a:endParaRPr>
          </a:p>
          <a:p>
            <a:pPr indent="-264795" lvl="0" marL="4572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ts val="57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64795"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and the covariance matrix</a:t>
            </a:r>
            <a:endParaRPr sz="1200">
              <a:solidFill>
                <a:srgbClr val="0D0D0D"/>
              </a:solidFill>
              <a:highlight>
                <a:srgbClr val="FFFFFF"/>
              </a:highlight>
              <a:latin typeface="Roboto"/>
              <a:ea typeface="Roboto"/>
              <a:cs typeface="Roboto"/>
              <a:sym typeface="Roboto"/>
            </a:endParaRPr>
          </a:p>
          <a:p>
            <a:pPr indent="-26479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ct val="82758"/>
              <a:buFont typeface="Roboto"/>
              <a:buChar char="●"/>
            </a:pPr>
            <a:r>
              <a:rPr b="1" lang="en-US" sz="1450">
                <a:solidFill>
                  <a:srgbClr val="0D0D0D"/>
                </a:solidFill>
                <a:highlight>
                  <a:srgbClr val="FFFFFF"/>
                </a:highlight>
                <a:latin typeface="Times New Roman"/>
                <a:ea typeface="Times New Roman"/>
                <a:cs typeface="Times New Roman"/>
                <a:sym typeface="Times New Roman"/>
              </a:rPr>
              <a:t>Σ</a:t>
            </a:r>
            <a:endParaRPr b="1" sz="1450">
              <a:solidFill>
                <a:srgbClr val="0D0D0D"/>
              </a:solidFill>
              <a:highlight>
                <a:srgbClr val="FFFFFF"/>
              </a:highlight>
              <a:latin typeface="Times New Roman"/>
              <a:ea typeface="Times New Roman"/>
              <a:cs typeface="Times New Roman"/>
              <a:sym typeface="Times New Roman"/>
            </a:endParaRPr>
          </a:p>
          <a:p>
            <a:pPr indent="-264795" lvl="0" marL="4572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ts val="57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64795" lvl="0" marL="457200" rtl="0" algn="l">
              <a:lnSpc>
                <a:spcPct val="115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264795"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The mean vector</a:t>
            </a:r>
            <a:endParaRPr sz="1200">
              <a:solidFill>
                <a:srgbClr val="0D0D0D"/>
              </a:solidFill>
              <a:highlight>
                <a:srgbClr val="FFFFFF"/>
              </a:highlight>
              <a:latin typeface="Roboto"/>
              <a:ea typeface="Roboto"/>
              <a:cs typeface="Roboto"/>
              <a:sym typeface="Roboto"/>
            </a:endParaRPr>
          </a:p>
          <a:p>
            <a:pPr indent="-26479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ct val="82758"/>
              <a:buFont typeface="Roboto"/>
              <a:buChar char="●"/>
            </a:pPr>
            <a:r>
              <a:rPr b="1" i="1" lang="en-US" sz="1450">
                <a:solidFill>
                  <a:srgbClr val="0D0D0D"/>
                </a:solidFill>
                <a:highlight>
                  <a:srgbClr val="FFFFFF"/>
                </a:highlight>
                <a:latin typeface="Times New Roman"/>
                <a:ea typeface="Times New Roman"/>
                <a:cs typeface="Times New Roman"/>
                <a:sym typeface="Times New Roman"/>
              </a:rPr>
              <a:t>μ</a:t>
            </a:r>
            <a:endParaRPr b="1" i="1" sz="1450">
              <a:solidFill>
                <a:srgbClr val="0D0D0D"/>
              </a:solidFill>
              <a:highlight>
                <a:srgbClr val="FFFFFF"/>
              </a:highlight>
              <a:latin typeface="Times New Roman"/>
              <a:ea typeface="Times New Roman"/>
              <a:cs typeface="Times New Roman"/>
              <a:sym typeface="Times New Roman"/>
            </a:endParaRPr>
          </a:p>
          <a:p>
            <a:pPr indent="-264795" lvl="0" marL="4572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ts val="57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64795"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contains the means of each feature within class</a:t>
            </a:r>
            <a:endParaRPr sz="1200">
              <a:solidFill>
                <a:srgbClr val="0D0D0D"/>
              </a:solidFill>
              <a:highlight>
                <a:srgbClr val="FFFFFF"/>
              </a:highlight>
              <a:latin typeface="Roboto"/>
              <a:ea typeface="Roboto"/>
              <a:cs typeface="Roboto"/>
              <a:sym typeface="Roboto"/>
            </a:endParaRPr>
          </a:p>
          <a:p>
            <a:pPr indent="-26479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C</a:t>
            </a:r>
            <a:endParaRPr i="1" sz="1450">
              <a:solidFill>
                <a:srgbClr val="0D0D0D"/>
              </a:solidFill>
              <a:highlight>
                <a:srgbClr val="FFFFFF"/>
              </a:highlight>
              <a:latin typeface="Times New Roman"/>
              <a:ea typeface="Times New Roman"/>
              <a:cs typeface="Times New Roman"/>
              <a:sym typeface="Times New Roman"/>
            </a:endParaRPr>
          </a:p>
          <a:p>
            <a:pPr indent="-264795" lvl="0" marL="4445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ts val="57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64795"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 and the covariance matrix</a:t>
            </a:r>
            <a:endParaRPr sz="1200">
              <a:solidFill>
                <a:srgbClr val="0D0D0D"/>
              </a:solidFill>
              <a:highlight>
                <a:srgbClr val="FFFFFF"/>
              </a:highlight>
              <a:latin typeface="Roboto"/>
              <a:ea typeface="Roboto"/>
              <a:cs typeface="Roboto"/>
              <a:sym typeface="Roboto"/>
            </a:endParaRPr>
          </a:p>
          <a:p>
            <a:pPr indent="-26479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ct val="82758"/>
              <a:buFont typeface="Roboto"/>
              <a:buChar char="●"/>
            </a:pPr>
            <a:r>
              <a:rPr b="1" lang="en-US" sz="1450">
                <a:solidFill>
                  <a:srgbClr val="0D0D0D"/>
                </a:solidFill>
                <a:highlight>
                  <a:srgbClr val="FFFFFF"/>
                </a:highlight>
                <a:latin typeface="Times New Roman"/>
                <a:ea typeface="Times New Roman"/>
                <a:cs typeface="Times New Roman"/>
                <a:sym typeface="Times New Roman"/>
              </a:rPr>
              <a:t>Σ</a:t>
            </a:r>
            <a:endParaRPr b="1" sz="1450">
              <a:solidFill>
                <a:srgbClr val="0D0D0D"/>
              </a:solidFill>
              <a:highlight>
                <a:srgbClr val="FFFFFF"/>
              </a:highlight>
              <a:latin typeface="Times New Roman"/>
              <a:ea typeface="Times New Roman"/>
              <a:cs typeface="Times New Roman"/>
              <a:sym typeface="Times New Roman"/>
            </a:endParaRPr>
          </a:p>
          <a:p>
            <a:pPr indent="-264795" lvl="0" marL="4572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64795" lvl="0" marL="457200" marR="0" rtl="0" algn="l">
              <a:lnSpc>
                <a:spcPct val="120000"/>
              </a:lnSpc>
              <a:spcBef>
                <a:spcPts val="0"/>
              </a:spcBef>
              <a:spcAft>
                <a:spcPts val="0"/>
              </a:spcAft>
              <a:buClr>
                <a:srgbClr val="0D0D0D"/>
              </a:buClr>
              <a:buSzPts val="57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64795" lvl="0" marL="457200" rtl="0" algn="l">
              <a:lnSpc>
                <a:spcPct val="115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describes the relationship between features in terms of their variances and covariances</a:t>
            </a:r>
            <a:endParaRPr sz="1200">
              <a:solidFill>
                <a:srgbClr val="0D0D0D"/>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6d91d286b6_0_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36" name="Google Shape;236;g26d91d286b6_0_1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32500" lnSpcReduction="20000"/>
          </a:bodyPr>
          <a:lstStyle/>
          <a:p>
            <a:pPr indent="0" lvl="0" marL="0" rtl="0" algn="l">
              <a:spcBef>
                <a:spcPts val="1000"/>
              </a:spcBef>
              <a:spcAft>
                <a:spcPts val="0"/>
              </a:spcAft>
              <a:buNone/>
            </a:pPr>
            <a:r>
              <a:rPr lang="en-US" sz="1200">
                <a:solidFill>
                  <a:srgbClr val="0D0D0D"/>
                </a:solidFill>
                <a:highlight>
                  <a:srgbClr val="FFFFFF"/>
                </a:highlight>
                <a:latin typeface="Roboto"/>
                <a:ea typeface="Roboto"/>
                <a:cs typeface="Roboto"/>
                <a:sym typeface="Roboto"/>
              </a:rPr>
              <a:t>Probability Density Function (PDF):</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ct val="91666"/>
              <a:buFont typeface="Arial"/>
              <a:buNone/>
            </a:pPr>
            <a:r>
              <a:rPr lang="en-US" sz="1200">
                <a:solidFill>
                  <a:srgbClr val="0D0D0D"/>
                </a:solidFill>
                <a:highlight>
                  <a:srgbClr val="FFFFFF"/>
                </a:highlight>
                <a:latin typeface="Roboto"/>
                <a:ea typeface="Roboto"/>
                <a:cs typeface="Roboto"/>
                <a:sym typeface="Roboto"/>
              </a:rPr>
              <a:t>Probability Density Function (PDF):</a:t>
            </a:r>
            <a:endParaRPr sz="1200">
              <a:solidFill>
                <a:srgbClr val="0D0D0D"/>
              </a:solidFill>
              <a:highlight>
                <a:srgbClr val="FFFFFF"/>
              </a:highlight>
              <a:latin typeface="Roboto"/>
              <a:ea typeface="Roboto"/>
              <a:cs typeface="Roboto"/>
              <a:sym typeface="Roboto"/>
            </a:endParaRPr>
          </a:p>
          <a:p>
            <a:pPr indent="-253365"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Once you have estimated the parameters for each class, you can compute the probability density function (PDF) of the multivariate normal distribution for a given instance</a:t>
            </a:r>
            <a:endParaRPr sz="1200">
              <a:solidFill>
                <a:srgbClr val="0D0D0D"/>
              </a:solidFill>
              <a:highlight>
                <a:srgbClr val="FFFFFF"/>
              </a:highlight>
              <a:latin typeface="Roboto"/>
              <a:ea typeface="Roboto"/>
              <a:cs typeface="Roboto"/>
              <a:sym typeface="Roboto"/>
            </a:endParaRPr>
          </a:p>
          <a:p>
            <a:pPr indent="-25336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x</a:t>
            </a:r>
            <a:r>
              <a:rPr lang="en-US" sz="1200">
                <a:solidFill>
                  <a:srgbClr val="0D0D0D"/>
                </a:solidFill>
                <a:highlight>
                  <a:srgbClr val="FFFFFF"/>
                </a:highlight>
                <a:latin typeface="Roboto"/>
                <a:ea typeface="Roboto"/>
                <a:cs typeface="Roboto"/>
                <a:sym typeface="Roboto"/>
              </a:rPr>
              <a:t> within each class</a:t>
            </a:r>
            <a:endParaRPr sz="1200">
              <a:solidFill>
                <a:srgbClr val="0D0D0D"/>
              </a:solidFill>
              <a:highlight>
                <a:srgbClr val="FFFFFF"/>
              </a:highlight>
              <a:latin typeface="Roboto"/>
              <a:ea typeface="Roboto"/>
              <a:cs typeface="Roboto"/>
              <a:sym typeface="Roboto"/>
            </a:endParaRPr>
          </a:p>
          <a:p>
            <a:pPr indent="-25336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C</a:t>
            </a:r>
            <a:endParaRPr i="1" sz="1450">
              <a:solidFill>
                <a:srgbClr val="0D0D0D"/>
              </a:solidFill>
              <a:highlight>
                <a:srgbClr val="FFFFFF"/>
              </a:highlight>
              <a:latin typeface="Times New Roman"/>
              <a:ea typeface="Times New Roman"/>
              <a:cs typeface="Times New Roman"/>
              <a:sym typeface="Times New Roman"/>
            </a:endParaRPr>
          </a:p>
          <a:p>
            <a:pPr indent="-253365" lvl="0" marL="4445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15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0" lvl="0" marL="0" rtl="0" algn="l">
              <a:spcBef>
                <a:spcPts val="1000"/>
              </a:spcBef>
              <a:spcAft>
                <a:spcPts val="0"/>
              </a:spcAft>
              <a:buNone/>
            </a:pPr>
            <a:r>
              <a:rPr lang="en-US" sz="1200">
                <a:solidFill>
                  <a:srgbClr val="0D0D0D"/>
                </a:solidFill>
                <a:highlight>
                  <a:srgbClr val="FFFFFF"/>
                </a:highlight>
                <a:latin typeface="Roboto"/>
                <a:ea typeface="Roboto"/>
                <a:cs typeface="Roboto"/>
                <a:sym typeface="Roboto"/>
              </a:rPr>
              <a:t>The PDF of a multivariate normal distribution is given by:</a:t>
            </a:r>
            <a:endParaRPr sz="1200">
              <a:solidFill>
                <a:srgbClr val="0D0D0D"/>
              </a:solidFill>
              <a:highlight>
                <a:srgbClr val="FFFFFF"/>
              </a:highlight>
              <a:latin typeface="Roboto"/>
              <a:ea typeface="Roboto"/>
              <a:cs typeface="Roboto"/>
              <a:sym typeface="Roboto"/>
            </a:endParaRPr>
          </a:p>
          <a:p>
            <a:pPr indent="-253365" lvl="0" marL="457200" rtl="0" algn="l">
              <a:lnSpc>
                <a:spcPct val="120000"/>
              </a:lnSpc>
              <a:spcBef>
                <a:spcPts val="0"/>
              </a:spcBef>
              <a:spcAft>
                <a:spcPts val="0"/>
              </a:spcAft>
              <a:buClr>
                <a:srgbClr val="0D0D0D"/>
              </a:buClr>
              <a:buSzPct val="82758"/>
              <a:buFont typeface="Roboto"/>
              <a:buChar char="●"/>
            </a:pPr>
            <a:r>
              <a:t/>
            </a:r>
            <a:endParaRPr sz="145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 ∣ ��,��)=1(2�)�∣��∣exp⁡(−12(�−��)���−1(�−��))</a:t>
            </a:r>
            <a:endParaRPr sz="145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f</a:t>
            </a:r>
            <a:r>
              <a:rPr lang="en-US" sz="1450">
                <a:solidFill>
                  <a:srgbClr val="0D0D0D"/>
                </a:solidFill>
                <a:highlight>
                  <a:srgbClr val="FFFFFF"/>
                </a:highlight>
                <a:latin typeface="Times New Roman"/>
                <a:ea typeface="Times New Roman"/>
                <a:cs typeface="Times New Roman"/>
                <a:sym typeface="Times New Roman"/>
              </a:rPr>
              <a:t>(</a:t>
            </a:r>
            <a:r>
              <a:rPr i="1" lang="en-US" sz="1450">
                <a:solidFill>
                  <a:srgbClr val="0D0D0D"/>
                </a:solidFill>
                <a:highlight>
                  <a:srgbClr val="FFFFFF"/>
                </a:highlight>
                <a:latin typeface="Times New Roman"/>
                <a:ea typeface="Times New Roman"/>
                <a:cs typeface="Times New Roman"/>
                <a:sym typeface="Times New Roman"/>
              </a:rPr>
              <a:t>x</a:t>
            </a:r>
            <a:r>
              <a:rPr lang="en-US" sz="1450">
                <a:solidFill>
                  <a:srgbClr val="0D0D0D"/>
                </a:solidFill>
                <a:highlight>
                  <a:srgbClr val="FFFFFF"/>
                </a:highlight>
                <a:latin typeface="Times New Roman"/>
                <a:ea typeface="Times New Roman"/>
                <a:cs typeface="Times New Roman"/>
                <a:sym typeface="Times New Roman"/>
              </a:rPr>
              <a:t>∣</a:t>
            </a:r>
            <a:r>
              <a:rPr b="1" i="1" lang="en-US" sz="1450">
                <a:solidFill>
                  <a:srgbClr val="0D0D0D"/>
                </a:solidFill>
                <a:highlight>
                  <a:srgbClr val="FFFFFF"/>
                </a:highlight>
                <a:latin typeface="Times New Roman"/>
                <a:ea typeface="Times New Roman"/>
                <a:cs typeface="Times New Roman"/>
                <a:sym typeface="Times New Roman"/>
              </a:rPr>
              <a:t>μ</a:t>
            </a:r>
            <a:endParaRPr b="1" i="1" sz="145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r>
              <a:rPr b="1" lang="en-US" sz="1450">
                <a:solidFill>
                  <a:srgbClr val="0D0D0D"/>
                </a:solidFill>
                <a:highlight>
                  <a:srgbClr val="FFFFFF"/>
                </a:highlight>
                <a:latin typeface="Times New Roman"/>
                <a:ea typeface="Times New Roman"/>
                <a:cs typeface="Times New Roman"/>
                <a:sym typeface="Times New Roman"/>
              </a:rPr>
              <a:t>Σ</a:t>
            </a:r>
            <a:endParaRPr b="1" sz="145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120000"/>
              <a:buFont typeface="Roboto"/>
              <a:buChar char="●"/>
            </a:pPr>
            <a:r>
              <a:rPr lang="en-US" sz="1000">
                <a:solidFill>
                  <a:srgbClr val="0D0D0D"/>
                </a:solidFill>
                <a:highlight>
                  <a:srgbClr val="FFFFFF"/>
                </a:highlight>
                <a:latin typeface="Times New Roman"/>
                <a:ea typeface="Times New Roman"/>
                <a:cs typeface="Times New Roman"/>
                <a:sym typeface="Times New Roman"/>
              </a:rPr>
              <a:t>(2</a:t>
            </a:r>
            <a:r>
              <a:rPr i="1" lang="en-US" sz="1000">
                <a:solidFill>
                  <a:srgbClr val="0D0D0D"/>
                </a:solidFill>
                <a:highlight>
                  <a:srgbClr val="FFFFFF"/>
                </a:highlight>
                <a:latin typeface="Times New Roman"/>
                <a:ea typeface="Times New Roman"/>
                <a:cs typeface="Times New Roman"/>
                <a:sym typeface="Times New Roman"/>
              </a:rPr>
              <a:t>π</a:t>
            </a:r>
            <a:r>
              <a:rPr lang="en-US" sz="1000">
                <a:solidFill>
                  <a:srgbClr val="0D0D0D"/>
                </a:solidFill>
                <a:highlight>
                  <a:srgbClr val="FFFFFF"/>
                </a:highlight>
                <a:latin typeface="Times New Roman"/>
                <a:ea typeface="Times New Roman"/>
                <a:cs typeface="Times New Roman"/>
                <a:sym typeface="Times New Roman"/>
              </a:rPr>
              <a:t>)</a:t>
            </a:r>
            <a:endParaRPr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171428"/>
              <a:buFont typeface="Roboto"/>
              <a:buChar char="●"/>
            </a:pPr>
            <a:r>
              <a:rPr i="1" lang="en-US" sz="700">
                <a:solidFill>
                  <a:srgbClr val="0D0D0D"/>
                </a:solidFill>
                <a:highlight>
                  <a:srgbClr val="FFFFFF"/>
                </a:highlight>
                <a:latin typeface="Times New Roman"/>
                <a:ea typeface="Times New Roman"/>
                <a:cs typeface="Times New Roman"/>
                <a:sym typeface="Times New Roman"/>
              </a:rPr>
              <a:t>k</a:t>
            </a:r>
            <a:endParaRPr i="1" sz="7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120000"/>
              <a:buFont typeface="Roboto"/>
              <a:buChar char="●"/>
            </a:pPr>
            <a:r>
              <a:rPr lang="en-US" sz="1000">
                <a:solidFill>
                  <a:srgbClr val="0D0D0D"/>
                </a:solidFill>
                <a:highlight>
                  <a:srgbClr val="FFFFFF"/>
                </a:highlight>
                <a:latin typeface="Times New Roman"/>
                <a:ea typeface="Times New Roman"/>
                <a:cs typeface="Times New Roman"/>
                <a:sym typeface="Times New Roman"/>
              </a:rPr>
              <a:t>∣</a:t>
            </a:r>
            <a:r>
              <a:rPr b="1" lang="en-US" sz="1000">
                <a:solidFill>
                  <a:srgbClr val="0D0D0D"/>
                </a:solidFill>
                <a:highlight>
                  <a:srgbClr val="FFFFFF"/>
                </a:highlight>
                <a:latin typeface="Times New Roman"/>
                <a:ea typeface="Times New Roman"/>
                <a:cs typeface="Times New Roman"/>
                <a:sym typeface="Times New Roman"/>
              </a:rPr>
              <a:t>Σ</a:t>
            </a:r>
            <a:endParaRPr b="1"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171428"/>
              <a:buFont typeface="Roboto"/>
              <a:buChar char="●"/>
            </a:pPr>
            <a:r>
              <a:rPr i="1" lang="en-US" sz="700">
                <a:solidFill>
                  <a:srgbClr val="0D0D0D"/>
                </a:solidFill>
                <a:highlight>
                  <a:srgbClr val="FFFFFF"/>
                </a:highlight>
                <a:latin typeface="Times New Roman"/>
                <a:ea typeface="Times New Roman"/>
                <a:cs typeface="Times New Roman"/>
                <a:sym typeface="Times New Roman"/>
              </a:rPr>
              <a:t>j</a:t>
            </a:r>
            <a:endParaRPr i="1" sz="7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120000"/>
              <a:buFont typeface="Roboto"/>
              <a:buChar char="●"/>
            </a:pPr>
            <a:r>
              <a:rPr lang="en-US" sz="1000">
                <a:solidFill>
                  <a:srgbClr val="0D0D0D"/>
                </a:solidFill>
                <a:highlight>
                  <a:srgbClr val="FFFFFF"/>
                </a:highlight>
                <a:latin typeface="Times New Roman"/>
                <a:ea typeface="Times New Roman"/>
                <a:cs typeface="Times New Roman"/>
                <a:sym typeface="Times New Roman"/>
              </a:rPr>
              <a:t>∣</a:t>
            </a:r>
            <a:endParaRPr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53365" lvl="0" marL="457200" marR="0" rtl="0" algn="ctr">
              <a:lnSpc>
                <a:spcPct val="120000"/>
              </a:lnSpc>
              <a:spcBef>
                <a:spcPts val="0"/>
              </a:spcBef>
              <a:spcAft>
                <a:spcPts val="0"/>
              </a:spcAft>
              <a:buClr>
                <a:srgbClr val="0D0D0D"/>
              </a:buClr>
              <a:buSzPct val="120000"/>
              <a:buFont typeface="Roboto"/>
              <a:buChar char="●"/>
            </a:pPr>
            <a:r>
              <a:rPr lang="en-US" sz="1000">
                <a:solidFill>
                  <a:srgbClr val="0D0D0D"/>
                </a:solidFill>
                <a:highlight>
                  <a:srgbClr val="FFFFFF"/>
                </a:highlight>
                <a:latin typeface="Times New Roman"/>
                <a:ea typeface="Times New Roman"/>
                <a:cs typeface="Times New Roman"/>
                <a:sym typeface="Times New Roman"/>
              </a:rPr>
              <a:t>1</a:t>
            </a:r>
            <a:endParaRPr sz="1000">
              <a:solidFill>
                <a:srgbClr val="0D0D0D"/>
              </a:solidFill>
              <a:highlight>
                <a:srgbClr val="FFFFFF"/>
              </a:highlight>
              <a:latin typeface="Times New Roman"/>
              <a:ea typeface="Times New Roman"/>
              <a:cs typeface="Times New Roman"/>
              <a:sym typeface="Times New Roman"/>
            </a:endParaRPr>
          </a:p>
          <a:p>
            <a:pPr indent="-253365" lvl="0" marL="457200" marR="0" rtl="0" algn="ctr">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exp(−</a:t>
            </a:r>
            <a:endParaRPr sz="1450">
              <a:solidFill>
                <a:srgbClr val="0D0D0D"/>
              </a:solidFill>
              <a:highlight>
                <a:srgbClr val="FFFFFF"/>
              </a:highlight>
              <a:latin typeface="Times New Roman"/>
              <a:ea typeface="Times New Roman"/>
              <a:cs typeface="Times New Roman"/>
              <a:sym typeface="Times New Roman"/>
            </a:endParaRPr>
          </a:p>
          <a:p>
            <a:pPr indent="-253365" lvl="0" marL="457200" marR="0" rtl="0" algn="ctr">
              <a:lnSpc>
                <a:spcPct val="120000"/>
              </a:lnSpc>
              <a:spcBef>
                <a:spcPts val="0"/>
              </a:spcBef>
              <a:spcAft>
                <a:spcPts val="0"/>
              </a:spcAft>
              <a:buClr>
                <a:srgbClr val="0D0D0D"/>
              </a:buClr>
              <a:buSzPct val="120000"/>
              <a:buFont typeface="Roboto"/>
              <a:buChar char="●"/>
            </a:pPr>
            <a:r>
              <a:rPr lang="en-US" sz="1000">
                <a:solidFill>
                  <a:srgbClr val="0D0D0D"/>
                </a:solidFill>
                <a:highlight>
                  <a:srgbClr val="FFFFFF"/>
                </a:highlight>
                <a:latin typeface="Times New Roman"/>
                <a:ea typeface="Times New Roman"/>
                <a:cs typeface="Times New Roman"/>
                <a:sym typeface="Times New Roman"/>
              </a:rPr>
              <a:t>2</a:t>
            </a:r>
            <a:endParaRPr sz="1000">
              <a:solidFill>
                <a:srgbClr val="0D0D0D"/>
              </a:solidFill>
              <a:highlight>
                <a:srgbClr val="FFFFFF"/>
              </a:highlight>
              <a:latin typeface="Times New Roman"/>
              <a:ea typeface="Times New Roman"/>
              <a:cs typeface="Times New Roman"/>
              <a:sym typeface="Times New Roman"/>
            </a:endParaRPr>
          </a:p>
          <a:p>
            <a:pPr indent="-253365" lvl="0" marL="457200" marR="0" rtl="0" algn="ctr">
              <a:lnSpc>
                <a:spcPct val="120000"/>
              </a:lnSpc>
              <a:spcBef>
                <a:spcPts val="0"/>
              </a:spcBef>
              <a:spcAft>
                <a:spcPts val="0"/>
              </a:spcAft>
              <a:buClr>
                <a:srgbClr val="0D0D0D"/>
              </a:buClr>
              <a:buSzPct val="120000"/>
              <a:buFont typeface="Roboto"/>
              <a:buChar char="●"/>
            </a:pPr>
            <a:r>
              <a:rPr lang="en-US" sz="1000">
                <a:solidFill>
                  <a:srgbClr val="0D0D0D"/>
                </a:solidFill>
                <a:highlight>
                  <a:srgbClr val="FFFFFF"/>
                </a:highlight>
                <a:latin typeface="Times New Roman"/>
                <a:ea typeface="Times New Roman"/>
                <a:cs typeface="Times New Roman"/>
                <a:sym typeface="Times New Roman"/>
              </a:rPr>
              <a:t>1</a:t>
            </a:r>
            <a:endParaRPr sz="1000">
              <a:solidFill>
                <a:srgbClr val="0D0D0D"/>
              </a:solidFill>
              <a:highlight>
                <a:srgbClr val="FFFFFF"/>
              </a:highlight>
              <a:latin typeface="Times New Roman"/>
              <a:ea typeface="Times New Roman"/>
              <a:cs typeface="Times New Roman"/>
              <a:sym typeface="Times New Roman"/>
            </a:endParaRPr>
          </a:p>
          <a:p>
            <a:pPr indent="-253365" lvl="0" marL="457200" marR="0" rtl="0" algn="ctr">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r>
              <a:rPr i="1" lang="en-US" sz="1450">
                <a:solidFill>
                  <a:srgbClr val="0D0D0D"/>
                </a:solidFill>
                <a:highlight>
                  <a:srgbClr val="FFFFFF"/>
                </a:highlight>
                <a:latin typeface="Times New Roman"/>
                <a:ea typeface="Times New Roman"/>
                <a:cs typeface="Times New Roman"/>
                <a:sym typeface="Times New Roman"/>
              </a:rPr>
              <a:t>x</a:t>
            </a:r>
            <a:r>
              <a:rPr lang="en-US" sz="1450">
                <a:solidFill>
                  <a:srgbClr val="0D0D0D"/>
                </a:solidFill>
                <a:highlight>
                  <a:srgbClr val="FFFFFF"/>
                </a:highlight>
                <a:latin typeface="Times New Roman"/>
                <a:ea typeface="Times New Roman"/>
                <a:cs typeface="Times New Roman"/>
                <a:sym typeface="Times New Roman"/>
              </a:rPr>
              <a:t>−</a:t>
            </a:r>
            <a:r>
              <a:rPr b="1" i="1" lang="en-US" sz="1450">
                <a:solidFill>
                  <a:srgbClr val="0D0D0D"/>
                </a:solidFill>
                <a:highlight>
                  <a:srgbClr val="FFFFFF"/>
                </a:highlight>
                <a:latin typeface="Times New Roman"/>
                <a:ea typeface="Times New Roman"/>
                <a:cs typeface="Times New Roman"/>
                <a:sym typeface="Times New Roman"/>
              </a:rPr>
              <a:t>μ</a:t>
            </a:r>
            <a:endParaRPr b="1" i="1" sz="145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53365" lvl="0" marL="457200" marR="127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T</a:t>
            </a:r>
            <a:endParaRPr i="1"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82758"/>
              <a:buFont typeface="Roboto"/>
              <a:buChar char="●"/>
            </a:pPr>
            <a:r>
              <a:rPr b="1" lang="en-US" sz="1450">
                <a:solidFill>
                  <a:srgbClr val="0D0D0D"/>
                </a:solidFill>
                <a:highlight>
                  <a:srgbClr val="FFFFFF"/>
                </a:highlight>
                <a:latin typeface="Times New Roman"/>
                <a:ea typeface="Times New Roman"/>
                <a:cs typeface="Times New Roman"/>
                <a:sym typeface="Times New Roman"/>
              </a:rPr>
              <a:t>Σ</a:t>
            </a:r>
            <a:endParaRPr b="1" sz="145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120000"/>
              <a:buFont typeface="Roboto"/>
              <a:buChar char="●"/>
            </a:pPr>
            <a:r>
              <a:rPr lang="en-US" sz="1000">
                <a:solidFill>
                  <a:srgbClr val="0D0D0D"/>
                </a:solidFill>
                <a:highlight>
                  <a:srgbClr val="FFFFFF"/>
                </a:highlight>
                <a:latin typeface="Times New Roman"/>
                <a:ea typeface="Times New Roman"/>
                <a:cs typeface="Times New Roman"/>
                <a:sym typeface="Times New Roman"/>
              </a:rPr>
              <a:t>−1</a:t>
            </a:r>
            <a:endParaRPr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r>
              <a:rPr i="1" lang="en-US" sz="1450">
                <a:solidFill>
                  <a:srgbClr val="0D0D0D"/>
                </a:solidFill>
                <a:highlight>
                  <a:srgbClr val="FFFFFF"/>
                </a:highlight>
                <a:latin typeface="Times New Roman"/>
                <a:ea typeface="Times New Roman"/>
                <a:cs typeface="Times New Roman"/>
                <a:sym typeface="Times New Roman"/>
              </a:rPr>
              <a:t>x</a:t>
            </a:r>
            <a:r>
              <a:rPr lang="en-US" sz="1450">
                <a:solidFill>
                  <a:srgbClr val="0D0D0D"/>
                </a:solidFill>
                <a:highlight>
                  <a:srgbClr val="FFFFFF"/>
                </a:highlight>
                <a:latin typeface="Times New Roman"/>
                <a:ea typeface="Times New Roman"/>
                <a:cs typeface="Times New Roman"/>
                <a:sym typeface="Times New Roman"/>
              </a:rPr>
              <a:t>−</a:t>
            </a:r>
            <a:r>
              <a:rPr b="1" i="1" lang="en-US" sz="1450">
                <a:solidFill>
                  <a:srgbClr val="0D0D0D"/>
                </a:solidFill>
                <a:highlight>
                  <a:srgbClr val="FFFFFF"/>
                </a:highlight>
                <a:latin typeface="Times New Roman"/>
                <a:ea typeface="Times New Roman"/>
                <a:cs typeface="Times New Roman"/>
                <a:sym typeface="Times New Roman"/>
              </a:rPr>
              <a:t>μ</a:t>
            </a:r>
            <a:endParaRPr b="1" i="1" sz="145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0" lvl="0" marL="0" rtl="0" algn="l">
              <a:spcBef>
                <a:spcPts val="1000"/>
              </a:spcBef>
              <a:spcAft>
                <a:spcPts val="0"/>
              </a:spcAft>
              <a:buNone/>
            </a:pPr>
            <a:r>
              <a:rPr lang="en-US" sz="1450">
                <a:solidFill>
                  <a:srgbClr val="0D0D0D"/>
                </a:solidFill>
                <a:highlight>
                  <a:srgbClr val="FFFFFF"/>
                </a:highlight>
                <a:latin typeface="Times New Roman"/>
                <a:ea typeface="Times New Roman"/>
                <a:cs typeface="Times New Roman"/>
                <a:sym typeface="Times New Roman"/>
              </a:rPr>
              <a:t>))</a:t>
            </a:r>
            <a:endParaRPr sz="1200">
              <a:solidFill>
                <a:srgbClr val="0D0D0D"/>
              </a:solidFill>
              <a:highlight>
                <a:srgbClr val="FFFFFF"/>
              </a:highlight>
              <a:latin typeface="Roboto"/>
              <a:ea typeface="Roboto"/>
              <a:cs typeface="Roboto"/>
              <a:sym typeface="Roboto"/>
            </a:endParaRPr>
          </a:p>
          <a:p>
            <a:pPr indent="-253365"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where</a:t>
            </a:r>
            <a:endParaRPr sz="1200">
              <a:solidFill>
                <a:srgbClr val="0D0D0D"/>
              </a:solidFill>
              <a:highlight>
                <a:srgbClr val="FFFFFF"/>
              </a:highlight>
              <a:latin typeface="Roboto"/>
              <a:ea typeface="Roboto"/>
              <a:cs typeface="Roboto"/>
              <a:sym typeface="Roboto"/>
            </a:endParaRPr>
          </a:p>
          <a:p>
            <a:pPr indent="-25336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k</a:t>
            </a:r>
            <a:r>
              <a:rPr lang="en-US" sz="1200">
                <a:solidFill>
                  <a:srgbClr val="0D0D0D"/>
                </a:solidFill>
                <a:highlight>
                  <a:srgbClr val="FFFFFF"/>
                </a:highlight>
                <a:latin typeface="Roboto"/>
                <a:ea typeface="Roboto"/>
                <a:cs typeface="Roboto"/>
                <a:sym typeface="Roboto"/>
              </a:rPr>
              <a:t> is the number of features,</a:t>
            </a:r>
            <a:endParaRPr sz="1200">
              <a:solidFill>
                <a:srgbClr val="0D0D0D"/>
              </a:solidFill>
              <a:highlight>
                <a:srgbClr val="FFFFFF"/>
              </a:highlight>
              <a:latin typeface="Roboto"/>
              <a:ea typeface="Roboto"/>
              <a:cs typeface="Roboto"/>
              <a:sym typeface="Roboto"/>
            </a:endParaRPr>
          </a:p>
          <a:p>
            <a:pPr indent="-25336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r>
              <a:rPr b="1" lang="en-US" sz="1450">
                <a:solidFill>
                  <a:srgbClr val="0D0D0D"/>
                </a:solidFill>
                <a:highlight>
                  <a:srgbClr val="FFFFFF"/>
                </a:highlight>
                <a:latin typeface="Times New Roman"/>
                <a:ea typeface="Times New Roman"/>
                <a:cs typeface="Times New Roman"/>
                <a:sym typeface="Times New Roman"/>
              </a:rPr>
              <a:t>Σ</a:t>
            </a:r>
            <a:endParaRPr b="1" sz="145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r>
              <a:rPr lang="en-US" sz="1200">
                <a:solidFill>
                  <a:srgbClr val="0D0D0D"/>
                </a:solidFill>
                <a:highlight>
                  <a:srgbClr val="FFFFFF"/>
                </a:highlight>
                <a:latin typeface="Roboto"/>
                <a:ea typeface="Roboto"/>
                <a:cs typeface="Roboto"/>
                <a:sym typeface="Roboto"/>
              </a:rPr>
              <a:t> is the determinant of the covariance matrix, and</a:t>
            </a:r>
            <a:endParaRPr sz="1200">
              <a:solidFill>
                <a:srgbClr val="0D0D0D"/>
              </a:solidFill>
              <a:highlight>
                <a:srgbClr val="FFFFFF"/>
              </a:highlight>
              <a:latin typeface="Roboto"/>
              <a:ea typeface="Roboto"/>
              <a:cs typeface="Roboto"/>
              <a:sym typeface="Roboto"/>
            </a:endParaRPr>
          </a:p>
          <a:p>
            <a:pPr indent="-253365"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��−1</a:t>
            </a:r>
            <a:endParaRPr sz="145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ct val="82758"/>
              <a:buFont typeface="Roboto"/>
              <a:buChar char="●"/>
            </a:pPr>
            <a:r>
              <a:rPr b="1" lang="en-US" sz="1450">
                <a:solidFill>
                  <a:srgbClr val="0D0D0D"/>
                </a:solidFill>
                <a:highlight>
                  <a:srgbClr val="FFFFFF"/>
                </a:highlight>
                <a:latin typeface="Times New Roman"/>
                <a:ea typeface="Times New Roman"/>
                <a:cs typeface="Times New Roman"/>
                <a:sym typeface="Times New Roman"/>
              </a:rPr>
              <a:t>Σ</a:t>
            </a:r>
            <a:endParaRPr b="1" sz="145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20000"/>
              </a:lnSpc>
              <a:spcBef>
                <a:spcPts val="0"/>
              </a:spcBef>
              <a:spcAft>
                <a:spcPts val="0"/>
              </a:spcAft>
              <a:buClr>
                <a:srgbClr val="0D0D0D"/>
              </a:buClr>
              <a:buSzPct val="120000"/>
              <a:buFont typeface="Roboto"/>
              <a:buChar char="●"/>
            </a:pPr>
            <a:r>
              <a:rPr lang="en-US" sz="1000">
                <a:solidFill>
                  <a:srgbClr val="0D0D0D"/>
                </a:solidFill>
                <a:highlight>
                  <a:srgbClr val="FFFFFF"/>
                </a:highlight>
                <a:latin typeface="Times New Roman"/>
                <a:ea typeface="Times New Roman"/>
                <a:cs typeface="Times New Roman"/>
                <a:sym typeface="Times New Roman"/>
              </a:rPr>
              <a:t>−1</a:t>
            </a:r>
            <a:endParaRPr sz="1000">
              <a:solidFill>
                <a:srgbClr val="0D0D0D"/>
              </a:solidFill>
              <a:highlight>
                <a:srgbClr val="FFFFFF"/>
              </a:highlight>
              <a:latin typeface="Times New Roman"/>
              <a:ea typeface="Times New Roman"/>
              <a:cs typeface="Times New Roman"/>
              <a:sym typeface="Times New Roman"/>
            </a:endParaRPr>
          </a:p>
          <a:p>
            <a:pPr indent="-253365" lvl="0" marL="457200" marR="0" rtl="0" algn="l">
              <a:lnSpc>
                <a:spcPct val="120000"/>
              </a:lnSpc>
              <a:spcBef>
                <a:spcPts val="0"/>
              </a:spcBef>
              <a:spcAft>
                <a:spcPts val="0"/>
              </a:spcAft>
              <a:buClr>
                <a:srgbClr val="0D0D0D"/>
              </a:buClr>
              <a:buSzPts val="39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53365" lvl="0" marL="457200" rtl="0" algn="l">
              <a:lnSpc>
                <a:spcPct val="115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is the inverse of the covariance matrix.</a:t>
            </a:r>
            <a:endParaRPr sz="1200">
              <a:solidFill>
                <a:srgbClr val="0D0D0D"/>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6d91d286b6_0_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42" name="Google Shape;242;g26d91d286b6_0_1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55000" lnSpcReduction="20000"/>
          </a:bodyPr>
          <a:lstStyle/>
          <a:p>
            <a:pPr indent="0" lvl="0" marL="0" rtl="0" algn="l">
              <a:lnSpc>
                <a:spcPct val="115000"/>
              </a:lnSpc>
              <a:spcBef>
                <a:spcPts val="0"/>
              </a:spcBef>
              <a:spcAft>
                <a:spcPts val="0"/>
              </a:spcAft>
              <a:buClr>
                <a:schemeClr val="dk1"/>
              </a:buClr>
              <a:buSzPct val="91666"/>
              <a:buFont typeface="Arial"/>
              <a:buNone/>
            </a:pPr>
            <a:r>
              <a:rPr lang="en-US" sz="1200">
                <a:solidFill>
                  <a:srgbClr val="0D0D0D"/>
                </a:solidFill>
                <a:highlight>
                  <a:srgbClr val="FFFFFF"/>
                </a:highlight>
                <a:latin typeface="Roboto"/>
                <a:ea typeface="Roboto"/>
                <a:cs typeface="Roboto"/>
                <a:sym typeface="Roboto"/>
              </a:rPr>
              <a:t>Classification:</a:t>
            </a:r>
            <a:endParaRPr sz="1200">
              <a:solidFill>
                <a:srgbClr val="0D0D0D"/>
              </a:solidFill>
              <a:highlight>
                <a:srgbClr val="FFFFFF"/>
              </a:highlight>
              <a:latin typeface="Roboto"/>
              <a:ea typeface="Roboto"/>
              <a:cs typeface="Roboto"/>
              <a:sym typeface="Roboto"/>
            </a:endParaRPr>
          </a:p>
          <a:p>
            <a:pPr indent="-270510"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To classify a new instance</a:t>
            </a:r>
            <a:endParaRPr sz="1200">
              <a:solidFill>
                <a:srgbClr val="0D0D0D"/>
              </a:solidFill>
              <a:highlight>
                <a:srgbClr val="FFFFFF"/>
              </a:highlight>
              <a:latin typeface="Roboto"/>
              <a:ea typeface="Roboto"/>
              <a:cs typeface="Roboto"/>
              <a:sym typeface="Roboto"/>
            </a:endParaRPr>
          </a:p>
          <a:p>
            <a:pPr indent="-270510"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x</a:t>
            </a:r>
            <a:r>
              <a:rPr lang="en-US" sz="1200">
                <a:solidFill>
                  <a:srgbClr val="0D0D0D"/>
                </a:solidFill>
                <a:highlight>
                  <a:srgbClr val="FFFFFF"/>
                </a:highlight>
                <a:latin typeface="Roboto"/>
                <a:ea typeface="Roboto"/>
                <a:cs typeface="Roboto"/>
                <a:sym typeface="Roboto"/>
              </a:rPr>
              <a:t>, you calculate the posterior probability</a:t>
            </a:r>
            <a:endParaRPr sz="1200">
              <a:solidFill>
                <a:srgbClr val="0D0D0D"/>
              </a:solidFill>
              <a:highlight>
                <a:srgbClr val="FFFFFF"/>
              </a:highlight>
              <a:latin typeface="Roboto"/>
              <a:ea typeface="Roboto"/>
              <a:cs typeface="Roboto"/>
              <a:sym typeface="Roboto"/>
            </a:endParaRPr>
          </a:p>
          <a:p>
            <a:pPr indent="-270510"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 ∣ �)</a:t>
            </a:r>
            <a:endParaRPr sz="1450">
              <a:solidFill>
                <a:srgbClr val="0D0D0D"/>
              </a:solidFill>
              <a:highlight>
                <a:srgbClr val="FFFFFF"/>
              </a:highlight>
              <a:latin typeface="Times New Roman"/>
              <a:ea typeface="Times New Roman"/>
              <a:cs typeface="Times New Roman"/>
              <a:sym typeface="Times New Roman"/>
            </a:endParaRPr>
          </a:p>
          <a:p>
            <a:pPr indent="-270510" lvl="0" marL="457200" marR="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P</a:t>
            </a:r>
            <a:r>
              <a:rPr lang="en-US" sz="1450">
                <a:solidFill>
                  <a:srgbClr val="0D0D0D"/>
                </a:solidFill>
                <a:highlight>
                  <a:srgbClr val="FFFFFF"/>
                </a:highlight>
                <a:latin typeface="Times New Roman"/>
                <a:ea typeface="Times New Roman"/>
                <a:cs typeface="Times New Roman"/>
                <a:sym typeface="Times New Roman"/>
              </a:rPr>
              <a:t>(</a:t>
            </a:r>
            <a:r>
              <a:rPr i="1" lang="en-US" sz="1450">
                <a:solidFill>
                  <a:srgbClr val="0D0D0D"/>
                </a:solidFill>
                <a:highlight>
                  <a:srgbClr val="FFFFFF"/>
                </a:highlight>
                <a:latin typeface="Times New Roman"/>
                <a:ea typeface="Times New Roman"/>
                <a:cs typeface="Times New Roman"/>
                <a:sym typeface="Times New Roman"/>
              </a:rPr>
              <a:t>C</a:t>
            </a:r>
            <a:endParaRPr i="1" sz="1450">
              <a:solidFill>
                <a:srgbClr val="0D0D0D"/>
              </a:solidFill>
              <a:highlight>
                <a:srgbClr val="FFFFFF"/>
              </a:highlight>
              <a:latin typeface="Times New Roman"/>
              <a:ea typeface="Times New Roman"/>
              <a:cs typeface="Times New Roman"/>
              <a:sym typeface="Times New Roman"/>
            </a:endParaRPr>
          </a:p>
          <a:p>
            <a:pPr indent="-270510" lvl="0" marL="4445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70510" lvl="0" marL="457200" marR="0" rtl="0" algn="l">
              <a:lnSpc>
                <a:spcPct val="120000"/>
              </a:lnSpc>
              <a:spcBef>
                <a:spcPts val="0"/>
              </a:spcBef>
              <a:spcAft>
                <a:spcPts val="0"/>
              </a:spcAft>
              <a:buClr>
                <a:srgbClr val="0D0D0D"/>
              </a:buClr>
              <a:buSzPts val="66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r>
              <a:rPr i="1" lang="en-US" sz="1450">
                <a:solidFill>
                  <a:srgbClr val="0D0D0D"/>
                </a:solidFill>
                <a:highlight>
                  <a:srgbClr val="FFFFFF"/>
                </a:highlight>
                <a:latin typeface="Times New Roman"/>
                <a:ea typeface="Times New Roman"/>
                <a:cs typeface="Times New Roman"/>
                <a:sym typeface="Times New Roman"/>
              </a:rPr>
              <a:t>x</a:t>
            </a:r>
            <a:r>
              <a:rPr lang="en-US" sz="1450">
                <a:solidFill>
                  <a:srgbClr val="0D0D0D"/>
                </a:solidFill>
                <a:highlight>
                  <a:srgbClr val="FFFFFF"/>
                </a:highlight>
                <a:latin typeface="Times New Roman"/>
                <a:ea typeface="Times New Roman"/>
                <a:cs typeface="Times New Roman"/>
                <a:sym typeface="Times New Roman"/>
              </a:rPr>
              <a:t>)</a:t>
            </a:r>
            <a:r>
              <a:rPr lang="en-US" sz="1200">
                <a:solidFill>
                  <a:srgbClr val="0D0D0D"/>
                </a:solidFill>
                <a:highlight>
                  <a:srgbClr val="FFFFFF"/>
                </a:highlight>
                <a:latin typeface="Roboto"/>
                <a:ea typeface="Roboto"/>
                <a:cs typeface="Roboto"/>
                <a:sym typeface="Roboto"/>
              </a:rPr>
              <a:t> for each class</a:t>
            </a:r>
            <a:endParaRPr sz="1200">
              <a:solidFill>
                <a:srgbClr val="0D0D0D"/>
              </a:solidFill>
              <a:highlight>
                <a:srgbClr val="FFFFFF"/>
              </a:highlight>
              <a:latin typeface="Roboto"/>
              <a:ea typeface="Roboto"/>
              <a:cs typeface="Roboto"/>
              <a:sym typeface="Roboto"/>
            </a:endParaRPr>
          </a:p>
          <a:p>
            <a:pPr indent="-270510"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70510" lvl="0" marL="457200" marR="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C</a:t>
            </a:r>
            <a:endParaRPr i="1" sz="1450">
              <a:solidFill>
                <a:srgbClr val="0D0D0D"/>
              </a:solidFill>
              <a:highlight>
                <a:srgbClr val="FFFFFF"/>
              </a:highlight>
              <a:latin typeface="Times New Roman"/>
              <a:ea typeface="Times New Roman"/>
              <a:cs typeface="Times New Roman"/>
              <a:sym typeface="Times New Roman"/>
            </a:endParaRPr>
          </a:p>
          <a:p>
            <a:pPr indent="-270510" lvl="0" marL="4445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70510" lvl="0" marL="457200" marR="0" rtl="0" algn="l">
              <a:lnSpc>
                <a:spcPct val="120000"/>
              </a:lnSpc>
              <a:spcBef>
                <a:spcPts val="0"/>
              </a:spcBef>
              <a:spcAft>
                <a:spcPts val="0"/>
              </a:spcAft>
              <a:buClr>
                <a:srgbClr val="0D0D0D"/>
              </a:buClr>
              <a:buSzPts val="66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15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using Bayes' theorem.</a:t>
            </a:r>
            <a:endParaRPr sz="1200">
              <a:solidFill>
                <a:srgbClr val="0D0D0D"/>
              </a:solidFill>
              <a:highlight>
                <a:srgbClr val="FFFFFF"/>
              </a:highlight>
              <a:latin typeface="Roboto"/>
              <a:ea typeface="Roboto"/>
              <a:cs typeface="Roboto"/>
              <a:sym typeface="Roboto"/>
            </a:endParaRPr>
          </a:p>
          <a:p>
            <a:pPr indent="-270510"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The likelihood</a:t>
            </a:r>
            <a:endParaRPr sz="1200">
              <a:solidFill>
                <a:srgbClr val="0D0D0D"/>
              </a:solidFill>
              <a:highlight>
                <a:srgbClr val="FFFFFF"/>
              </a:highlight>
              <a:latin typeface="Roboto"/>
              <a:ea typeface="Roboto"/>
              <a:cs typeface="Roboto"/>
              <a:sym typeface="Roboto"/>
            </a:endParaRPr>
          </a:p>
          <a:p>
            <a:pPr indent="-270510"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 ∣ ��)</a:t>
            </a:r>
            <a:endParaRPr sz="1450">
              <a:solidFill>
                <a:srgbClr val="0D0D0D"/>
              </a:solidFill>
              <a:highlight>
                <a:srgbClr val="FFFFFF"/>
              </a:highlight>
              <a:latin typeface="Times New Roman"/>
              <a:ea typeface="Times New Roman"/>
              <a:cs typeface="Times New Roman"/>
              <a:sym typeface="Times New Roman"/>
            </a:endParaRPr>
          </a:p>
          <a:p>
            <a:pPr indent="-270510" lvl="0" marL="457200" marR="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P</a:t>
            </a:r>
            <a:r>
              <a:rPr lang="en-US" sz="1450">
                <a:solidFill>
                  <a:srgbClr val="0D0D0D"/>
                </a:solidFill>
                <a:highlight>
                  <a:srgbClr val="FFFFFF"/>
                </a:highlight>
                <a:latin typeface="Times New Roman"/>
                <a:ea typeface="Times New Roman"/>
                <a:cs typeface="Times New Roman"/>
                <a:sym typeface="Times New Roman"/>
              </a:rPr>
              <a:t>(</a:t>
            </a:r>
            <a:r>
              <a:rPr i="1" lang="en-US" sz="1450">
                <a:solidFill>
                  <a:srgbClr val="0D0D0D"/>
                </a:solidFill>
                <a:highlight>
                  <a:srgbClr val="FFFFFF"/>
                </a:highlight>
                <a:latin typeface="Times New Roman"/>
                <a:ea typeface="Times New Roman"/>
                <a:cs typeface="Times New Roman"/>
                <a:sym typeface="Times New Roman"/>
              </a:rPr>
              <a:t>x</a:t>
            </a:r>
            <a:r>
              <a:rPr lang="en-US" sz="1450">
                <a:solidFill>
                  <a:srgbClr val="0D0D0D"/>
                </a:solidFill>
                <a:highlight>
                  <a:srgbClr val="FFFFFF"/>
                </a:highlight>
                <a:latin typeface="Times New Roman"/>
                <a:ea typeface="Times New Roman"/>
                <a:cs typeface="Times New Roman"/>
                <a:sym typeface="Times New Roman"/>
              </a:rPr>
              <a:t>∣</a:t>
            </a:r>
            <a:r>
              <a:rPr i="1" lang="en-US" sz="1450">
                <a:solidFill>
                  <a:srgbClr val="0D0D0D"/>
                </a:solidFill>
                <a:highlight>
                  <a:srgbClr val="FFFFFF"/>
                </a:highlight>
                <a:latin typeface="Times New Roman"/>
                <a:ea typeface="Times New Roman"/>
                <a:cs typeface="Times New Roman"/>
                <a:sym typeface="Times New Roman"/>
              </a:rPr>
              <a:t>C</a:t>
            </a:r>
            <a:endParaRPr i="1" sz="1450">
              <a:solidFill>
                <a:srgbClr val="0D0D0D"/>
              </a:solidFill>
              <a:highlight>
                <a:srgbClr val="FFFFFF"/>
              </a:highlight>
              <a:latin typeface="Times New Roman"/>
              <a:ea typeface="Times New Roman"/>
              <a:cs typeface="Times New Roman"/>
              <a:sym typeface="Times New Roman"/>
            </a:endParaRPr>
          </a:p>
          <a:p>
            <a:pPr indent="-270510" lvl="0" marL="4445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70510" lvl="0" marL="457200" marR="0" rtl="0" algn="l">
              <a:lnSpc>
                <a:spcPct val="120000"/>
              </a:lnSpc>
              <a:spcBef>
                <a:spcPts val="0"/>
              </a:spcBef>
              <a:spcAft>
                <a:spcPts val="0"/>
              </a:spcAft>
              <a:buClr>
                <a:srgbClr val="0D0D0D"/>
              </a:buClr>
              <a:buSzPts val="66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r>
              <a:rPr lang="en-US" sz="1200">
                <a:solidFill>
                  <a:srgbClr val="0D0D0D"/>
                </a:solidFill>
                <a:highlight>
                  <a:srgbClr val="FFFFFF"/>
                </a:highlight>
                <a:latin typeface="Roboto"/>
                <a:ea typeface="Roboto"/>
                <a:cs typeface="Roboto"/>
                <a:sym typeface="Roboto"/>
              </a:rPr>
              <a:t> is given by the PDF of the multivariate normal distribution for class</a:t>
            </a:r>
            <a:endParaRPr sz="1200">
              <a:solidFill>
                <a:srgbClr val="0D0D0D"/>
              </a:solidFill>
              <a:highlight>
                <a:srgbClr val="FFFFFF"/>
              </a:highlight>
              <a:latin typeface="Roboto"/>
              <a:ea typeface="Roboto"/>
              <a:cs typeface="Roboto"/>
              <a:sym typeface="Roboto"/>
            </a:endParaRPr>
          </a:p>
          <a:p>
            <a:pPr indent="-270510"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70510" lvl="0" marL="457200" marR="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C</a:t>
            </a:r>
            <a:endParaRPr i="1" sz="1450">
              <a:solidFill>
                <a:srgbClr val="0D0D0D"/>
              </a:solidFill>
              <a:highlight>
                <a:srgbClr val="FFFFFF"/>
              </a:highlight>
              <a:latin typeface="Times New Roman"/>
              <a:ea typeface="Times New Roman"/>
              <a:cs typeface="Times New Roman"/>
              <a:sym typeface="Times New Roman"/>
            </a:endParaRPr>
          </a:p>
          <a:p>
            <a:pPr indent="-270510" lvl="0" marL="4445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70510" lvl="0" marL="457200" marR="0" rtl="0" algn="l">
              <a:lnSpc>
                <a:spcPct val="120000"/>
              </a:lnSpc>
              <a:spcBef>
                <a:spcPts val="0"/>
              </a:spcBef>
              <a:spcAft>
                <a:spcPts val="0"/>
              </a:spcAft>
              <a:buClr>
                <a:srgbClr val="0D0D0D"/>
              </a:buClr>
              <a:buSzPts val="66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 and the prior</a:t>
            </a:r>
            <a:endParaRPr sz="1200">
              <a:solidFill>
                <a:srgbClr val="0D0D0D"/>
              </a:solidFill>
              <a:highlight>
                <a:srgbClr val="FFFFFF"/>
              </a:highlight>
              <a:latin typeface="Roboto"/>
              <a:ea typeface="Roboto"/>
              <a:cs typeface="Roboto"/>
              <a:sym typeface="Roboto"/>
            </a:endParaRPr>
          </a:p>
          <a:p>
            <a:pPr indent="-270510"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70510" lvl="0" marL="457200" marR="0" rtl="0" algn="l">
              <a:lnSpc>
                <a:spcPct val="120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P</a:t>
            </a:r>
            <a:r>
              <a:rPr lang="en-US" sz="1450">
                <a:solidFill>
                  <a:srgbClr val="0D0D0D"/>
                </a:solidFill>
                <a:highlight>
                  <a:srgbClr val="FFFFFF"/>
                </a:highlight>
                <a:latin typeface="Times New Roman"/>
                <a:ea typeface="Times New Roman"/>
                <a:cs typeface="Times New Roman"/>
                <a:sym typeface="Times New Roman"/>
              </a:rPr>
              <a:t>(</a:t>
            </a:r>
            <a:r>
              <a:rPr i="1" lang="en-US" sz="1450">
                <a:solidFill>
                  <a:srgbClr val="0D0D0D"/>
                </a:solidFill>
                <a:highlight>
                  <a:srgbClr val="FFFFFF"/>
                </a:highlight>
                <a:latin typeface="Times New Roman"/>
                <a:ea typeface="Times New Roman"/>
                <a:cs typeface="Times New Roman"/>
                <a:sym typeface="Times New Roman"/>
              </a:rPr>
              <a:t>C</a:t>
            </a:r>
            <a:endParaRPr i="1" sz="1450">
              <a:solidFill>
                <a:srgbClr val="0D0D0D"/>
              </a:solidFill>
              <a:highlight>
                <a:srgbClr val="FFFFFF"/>
              </a:highlight>
              <a:latin typeface="Times New Roman"/>
              <a:ea typeface="Times New Roman"/>
              <a:cs typeface="Times New Roman"/>
              <a:sym typeface="Times New Roman"/>
            </a:endParaRPr>
          </a:p>
          <a:p>
            <a:pPr indent="-270510" lvl="0" marL="444500" rtl="0" algn="l">
              <a:lnSpc>
                <a:spcPct val="120000"/>
              </a:lnSpc>
              <a:spcBef>
                <a:spcPts val="0"/>
              </a:spcBef>
              <a:spcAft>
                <a:spcPts val="0"/>
              </a:spcAft>
              <a:buClr>
                <a:srgbClr val="0D0D0D"/>
              </a:buClr>
              <a:buSzPct val="120000"/>
              <a:buFont typeface="Roboto"/>
              <a:buChar char="●"/>
            </a:pPr>
            <a:r>
              <a:rPr i="1" lang="en-US" sz="1000">
                <a:solidFill>
                  <a:srgbClr val="0D0D0D"/>
                </a:solidFill>
                <a:highlight>
                  <a:srgbClr val="FFFFFF"/>
                </a:highlight>
                <a:latin typeface="Times New Roman"/>
                <a:ea typeface="Times New Roman"/>
                <a:cs typeface="Times New Roman"/>
                <a:sym typeface="Times New Roman"/>
              </a:rPr>
              <a:t>j</a:t>
            </a:r>
            <a:endParaRPr i="1" sz="1000">
              <a:solidFill>
                <a:srgbClr val="0D0D0D"/>
              </a:solidFill>
              <a:highlight>
                <a:srgbClr val="FFFFFF"/>
              </a:highlight>
              <a:latin typeface="Times New Roman"/>
              <a:ea typeface="Times New Roman"/>
              <a:cs typeface="Times New Roman"/>
              <a:sym typeface="Times New Roman"/>
            </a:endParaRPr>
          </a:p>
          <a:p>
            <a:pPr indent="-270510" lvl="0" marL="457200" marR="0" rtl="0" algn="l">
              <a:lnSpc>
                <a:spcPct val="120000"/>
              </a:lnSpc>
              <a:spcBef>
                <a:spcPts val="0"/>
              </a:spcBef>
              <a:spcAft>
                <a:spcPts val="0"/>
              </a:spcAft>
              <a:buClr>
                <a:srgbClr val="0D0D0D"/>
              </a:buClr>
              <a:buSzPts val="660"/>
              <a:buFont typeface="Roboto"/>
              <a:buChar char="●"/>
            </a:pPr>
            <a:r>
              <a:rPr lang="en-US" sz="100">
                <a:solidFill>
                  <a:srgbClr val="0D0D0D"/>
                </a:solidFill>
                <a:highlight>
                  <a:srgbClr val="FFFFFF"/>
                </a:highlight>
                <a:latin typeface="Times New Roman"/>
                <a:ea typeface="Times New Roman"/>
                <a:cs typeface="Times New Roman"/>
                <a:sym typeface="Times New Roman"/>
              </a:rPr>
              <a:t>​</a:t>
            </a:r>
            <a:endParaRPr sz="100">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15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r>
              <a:rPr lang="en-US" sz="1200">
                <a:solidFill>
                  <a:srgbClr val="0D0D0D"/>
                </a:solidFill>
                <a:highlight>
                  <a:srgbClr val="FFFFFF"/>
                </a:highlight>
                <a:latin typeface="Roboto"/>
                <a:ea typeface="Roboto"/>
                <a:cs typeface="Roboto"/>
                <a:sym typeface="Roboto"/>
              </a:rPr>
              <a:t> can be estimated from the training data.</a:t>
            </a:r>
            <a:endParaRPr sz="1200">
              <a:solidFill>
                <a:srgbClr val="0D0D0D"/>
              </a:solidFill>
              <a:highlight>
                <a:srgbClr val="FFFFFF"/>
              </a:highlight>
              <a:latin typeface="Roboto"/>
              <a:ea typeface="Roboto"/>
              <a:cs typeface="Roboto"/>
              <a:sym typeface="Roboto"/>
            </a:endParaRPr>
          </a:p>
          <a:p>
            <a:pPr indent="-270510" lvl="0" marL="457200" rtl="0" algn="l">
              <a:lnSpc>
                <a:spcPct val="120000"/>
              </a:lnSpc>
              <a:spcBef>
                <a:spcPts val="0"/>
              </a:spcBef>
              <a:spcAft>
                <a:spcPts val="0"/>
              </a:spcAft>
              <a:buClr>
                <a:srgbClr val="0D0D0D"/>
              </a:buClr>
              <a:buSzPct val="100000"/>
              <a:buFont typeface="Roboto"/>
              <a:buChar char="●"/>
            </a:pPr>
            <a:r>
              <a:rPr lang="en-US" sz="1200">
                <a:solidFill>
                  <a:srgbClr val="0D0D0D"/>
                </a:solidFill>
                <a:highlight>
                  <a:srgbClr val="FFFFFF"/>
                </a:highlight>
                <a:latin typeface="Roboto"/>
                <a:ea typeface="Roboto"/>
                <a:cs typeface="Roboto"/>
                <a:sym typeface="Roboto"/>
              </a:rPr>
              <a:t>You then select the class with the highest posterior probability as the predicted class for the instance</a:t>
            </a:r>
            <a:endParaRPr sz="1200">
              <a:solidFill>
                <a:srgbClr val="0D0D0D"/>
              </a:solidFill>
              <a:highlight>
                <a:srgbClr val="FFFFFF"/>
              </a:highlight>
              <a:latin typeface="Roboto"/>
              <a:ea typeface="Roboto"/>
              <a:cs typeface="Roboto"/>
              <a:sym typeface="Roboto"/>
            </a:endParaRPr>
          </a:p>
          <a:p>
            <a:pPr indent="-270510" lvl="0" marL="457200" rtl="0" algn="l">
              <a:lnSpc>
                <a:spcPct val="120000"/>
              </a:lnSpc>
              <a:spcBef>
                <a:spcPts val="0"/>
              </a:spcBef>
              <a:spcAft>
                <a:spcPts val="0"/>
              </a:spcAft>
              <a:buClr>
                <a:srgbClr val="0D0D0D"/>
              </a:buClr>
              <a:buSzPct val="82758"/>
              <a:buFont typeface="Roboto"/>
              <a:buChar char="●"/>
            </a:pPr>
            <a:r>
              <a:rPr lang="en-US" sz="1450">
                <a:solidFill>
                  <a:srgbClr val="0D0D0D"/>
                </a:solidFill>
                <a:highlight>
                  <a:srgbClr val="FFFFFF"/>
                </a:highlight>
                <a:latin typeface="Times New Roman"/>
                <a:ea typeface="Times New Roman"/>
                <a:cs typeface="Times New Roman"/>
                <a:sym typeface="Times New Roman"/>
              </a:rPr>
              <a:t>�</a:t>
            </a:r>
            <a:endParaRPr sz="1450">
              <a:solidFill>
                <a:srgbClr val="0D0D0D"/>
              </a:solidFill>
              <a:highlight>
                <a:srgbClr val="FFFFFF"/>
              </a:highlight>
              <a:latin typeface="Times New Roman"/>
              <a:ea typeface="Times New Roman"/>
              <a:cs typeface="Times New Roman"/>
              <a:sym typeface="Times New Roman"/>
            </a:endParaRPr>
          </a:p>
          <a:p>
            <a:pPr indent="-270510" lvl="0" marL="457200" rtl="0" algn="l">
              <a:lnSpc>
                <a:spcPct val="115000"/>
              </a:lnSpc>
              <a:spcBef>
                <a:spcPts val="0"/>
              </a:spcBef>
              <a:spcAft>
                <a:spcPts val="0"/>
              </a:spcAft>
              <a:buClr>
                <a:srgbClr val="0D0D0D"/>
              </a:buClr>
              <a:buSzPct val="82758"/>
              <a:buFont typeface="Roboto"/>
              <a:buChar char="●"/>
            </a:pPr>
            <a:r>
              <a:rPr i="1" lang="en-US" sz="1450">
                <a:solidFill>
                  <a:srgbClr val="0D0D0D"/>
                </a:solidFill>
                <a:highlight>
                  <a:srgbClr val="FFFFFF"/>
                </a:highlight>
                <a:latin typeface="Times New Roman"/>
                <a:ea typeface="Times New Roman"/>
                <a:cs typeface="Times New Roman"/>
                <a:sym typeface="Times New Roman"/>
              </a:rPr>
              <a:t>x</a:t>
            </a:r>
            <a:r>
              <a:rPr lang="en-US"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b="1" i="0" lang="en-US" sz="3600" u="none" strike="noStrike">
                <a:latin typeface="Calibri"/>
                <a:ea typeface="Calibri"/>
                <a:cs typeface="Calibri"/>
                <a:sym typeface="Calibri"/>
              </a:rPr>
              <a:t>Predicting a class label using na¨ıve Bayesian classification: Example</a:t>
            </a:r>
            <a:endParaRPr sz="3600">
              <a:latin typeface="Calibri"/>
              <a:ea typeface="Calibri"/>
              <a:cs typeface="Calibri"/>
              <a:sym typeface="Calibri"/>
            </a:endParaRPr>
          </a:p>
        </p:txBody>
      </p:sp>
      <p:pic>
        <p:nvPicPr>
          <p:cNvPr id="248" name="Google Shape;248;p20"/>
          <p:cNvPicPr preferRelativeResize="0"/>
          <p:nvPr>
            <p:ph idx="1" type="body"/>
          </p:nvPr>
        </p:nvPicPr>
        <p:blipFill rotWithShape="1">
          <a:blip r:embed="rId3">
            <a:alphaModFix/>
          </a:blip>
          <a:srcRect b="0" l="0" r="0" t="0"/>
          <a:stretch/>
        </p:blipFill>
        <p:spPr>
          <a:xfrm>
            <a:off x="2391508" y="1576230"/>
            <a:ext cx="7652823" cy="500975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strike="noStrike">
                <a:latin typeface="Calibri"/>
                <a:ea typeface="Calibri"/>
                <a:cs typeface="Calibri"/>
                <a:sym typeface="Calibri"/>
              </a:rPr>
              <a:t>Predicting a class label using na¨ıve Bayesian classification: Example</a:t>
            </a:r>
            <a:endParaRPr/>
          </a:p>
        </p:txBody>
      </p:sp>
      <p:sp>
        <p:nvSpPr>
          <p:cNvPr id="254" name="Google Shape;254;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0" i="0" lang="en-US" sz="2400" u="none" strike="noStrike"/>
              <a:t>Let </a:t>
            </a:r>
            <a:r>
              <a:rPr b="0" i="1" lang="en-US" sz="2400" u="none" strike="noStrike"/>
              <a:t>C</a:t>
            </a:r>
            <a:r>
              <a:rPr b="0" i="0" lang="en-US" sz="2400" u="none" strike="noStrike"/>
              <a:t>1 correspond to the class </a:t>
            </a:r>
            <a:r>
              <a:rPr b="0" i="1" lang="en-US" sz="2400" u="none" strike="noStrike"/>
              <a:t>buys computer =</a:t>
            </a:r>
            <a:r>
              <a:rPr b="0" i="0" lang="en-US" sz="2400" u="none" strike="noStrike"/>
              <a:t> </a:t>
            </a:r>
            <a:r>
              <a:rPr b="0" i="1" lang="en-US" sz="2400" u="none" strike="noStrike"/>
              <a:t>yes </a:t>
            </a:r>
            <a:r>
              <a:rPr b="0" i="0" lang="en-US" sz="2400" u="none" strike="noStrike"/>
              <a:t>and </a:t>
            </a:r>
            <a:r>
              <a:rPr b="0" i="1" lang="en-US" sz="2400" u="none" strike="noStrike"/>
              <a:t>C</a:t>
            </a:r>
            <a:r>
              <a:rPr b="0" i="0" lang="en-US" sz="2400" u="none" strike="noStrike"/>
              <a:t>2 correspond to </a:t>
            </a:r>
            <a:r>
              <a:rPr b="0" i="1" lang="en-US" sz="2400" u="none" strike="noStrike"/>
              <a:t>buys computer </a:t>
            </a:r>
            <a:r>
              <a:rPr lang="en-US" sz="2400"/>
              <a:t>=</a:t>
            </a:r>
            <a:r>
              <a:rPr b="0" i="0" lang="en-US" sz="2400" u="none" strike="noStrike"/>
              <a:t> </a:t>
            </a:r>
            <a:r>
              <a:rPr b="0" i="1" lang="en-US" sz="2400" u="none" strike="noStrike"/>
              <a:t>no. </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The tuple we wish to classify is </a:t>
            </a:r>
            <a:r>
              <a:rPr b="1" i="1" lang="en-US" sz="2400" u="none" strike="noStrike"/>
              <a:t>X =</a:t>
            </a:r>
            <a:r>
              <a:rPr b="0" i="0" lang="en-US" sz="2400" u="none" strike="noStrike"/>
              <a:t> (</a:t>
            </a:r>
            <a:r>
              <a:rPr b="0" i="1" lang="en-US" sz="2400" u="none" strike="noStrike"/>
              <a:t>age =</a:t>
            </a:r>
            <a:r>
              <a:rPr b="0" i="0" lang="en-US" sz="2400" u="none" strike="noStrike"/>
              <a:t> </a:t>
            </a:r>
            <a:r>
              <a:rPr b="0" i="1" lang="en-US" sz="2400" u="none" strike="noStrike"/>
              <a:t>youth, income =</a:t>
            </a:r>
            <a:r>
              <a:rPr b="0" i="0" lang="en-US" sz="2400" u="none" strike="noStrike"/>
              <a:t> </a:t>
            </a:r>
            <a:r>
              <a:rPr b="0" i="1" lang="en-US" sz="2400" u="none" strike="noStrike"/>
              <a:t>medium, student =</a:t>
            </a:r>
            <a:r>
              <a:rPr b="0" i="0" lang="en-US" sz="2400" u="none" strike="noStrike"/>
              <a:t> </a:t>
            </a:r>
            <a:r>
              <a:rPr b="0" i="1" lang="en-US" sz="2400" u="none" strike="noStrike"/>
              <a:t>yes, credit rating </a:t>
            </a:r>
            <a:r>
              <a:rPr lang="en-US" sz="2400"/>
              <a:t>=</a:t>
            </a:r>
            <a:r>
              <a:rPr b="0" i="0" lang="en-US" sz="2400" u="none" strike="noStrike"/>
              <a:t> </a:t>
            </a:r>
            <a:r>
              <a:rPr b="0" i="1" lang="en-US" sz="2400" u="none" strike="noStrike"/>
              <a:t>fair</a:t>
            </a:r>
            <a:r>
              <a:rPr b="0" i="0" lang="en-US" sz="2400" u="none" strike="noStrike"/>
              <a:t>)</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We need to maximize </a:t>
            </a:r>
            <a:r>
              <a:rPr b="0" i="1" lang="en-US" sz="2400" u="none" strike="noStrike"/>
              <a:t>P(</a:t>
            </a:r>
            <a:r>
              <a:rPr b="1" i="1" lang="en-US" sz="2400" u="none" strike="noStrike"/>
              <a:t>X|</a:t>
            </a:r>
            <a:r>
              <a:rPr b="0" i="1" lang="en-US" sz="2400" u="none" strike="noStrike"/>
              <a:t>Ci)P(Ci)</a:t>
            </a:r>
            <a:r>
              <a:rPr b="0" i="0" lang="en-US" sz="2400" u="none" strike="noStrike"/>
              <a:t>, for </a:t>
            </a:r>
            <a:r>
              <a:rPr b="0" i="1" lang="en-US" sz="2400" u="none" strike="noStrike"/>
              <a:t>i =</a:t>
            </a:r>
            <a:r>
              <a:rPr b="0" i="0" lang="en-US" sz="2400" u="none" strike="noStrike"/>
              <a:t> 1, 2. </a:t>
            </a:r>
            <a:endParaRPr/>
          </a:p>
          <a:p>
            <a:pPr indent="-228600" lvl="0" marL="228600" rtl="0" algn="l">
              <a:lnSpc>
                <a:spcPct val="90000"/>
              </a:lnSpc>
              <a:spcBef>
                <a:spcPts val="1000"/>
              </a:spcBef>
              <a:spcAft>
                <a:spcPts val="0"/>
              </a:spcAft>
              <a:buClr>
                <a:schemeClr val="dk1"/>
              </a:buClr>
              <a:buSzPts val="2400"/>
              <a:buChar char="•"/>
            </a:pPr>
            <a:r>
              <a:rPr b="0" i="1" lang="en-US" sz="2400" u="none" strike="noStrike"/>
              <a:t>P(Ci)</a:t>
            </a:r>
            <a:r>
              <a:rPr b="0" i="0" lang="en-US" sz="2400" u="none" strike="noStrike"/>
              <a:t>, the prior probability of each class, can be computed based on the training tuples:</a:t>
            </a:r>
            <a:endParaRPr/>
          </a:p>
          <a:p>
            <a:pPr indent="-228600" lvl="0" marL="228600" rtl="0" algn="l">
              <a:lnSpc>
                <a:spcPct val="90000"/>
              </a:lnSpc>
              <a:spcBef>
                <a:spcPts val="1000"/>
              </a:spcBef>
              <a:spcAft>
                <a:spcPts val="0"/>
              </a:spcAft>
              <a:buClr>
                <a:schemeClr val="dk1"/>
              </a:buClr>
              <a:buSzPts val="2400"/>
              <a:buChar char="•"/>
            </a:pPr>
            <a:r>
              <a:rPr b="0" i="1" lang="en-US" sz="2400" u="none" strike="noStrike"/>
              <a:t>P</a:t>
            </a:r>
            <a:r>
              <a:rPr b="0" i="0" lang="en-US" sz="2400" u="none" strike="noStrike"/>
              <a:t>(</a:t>
            </a:r>
            <a:r>
              <a:rPr b="0" i="1" lang="en-US" sz="2400" u="none" strike="noStrike"/>
              <a:t>buys computer =</a:t>
            </a:r>
            <a:r>
              <a:rPr b="0" i="0" lang="en-US" sz="2400" u="none" strike="noStrike"/>
              <a:t> </a:t>
            </a:r>
            <a:r>
              <a:rPr b="0" i="1" lang="en-US" sz="2400" u="none" strike="noStrike"/>
              <a:t>yes</a:t>
            </a:r>
            <a:r>
              <a:rPr b="0" i="0" lang="en-US" sz="2400" u="none" strike="noStrike"/>
              <a:t>) </a:t>
            </a:r>
            <a:r>
              <a:rPr lang="en-US" sz="2400"/>
              <a:t>=</a:t>
            </a:r>
            <a:r>
              <a:rPr b="0" i="0" lang="en-US" sz="2400" u="none" strike="noStrike"/>
              <a:t> 9/14 </a:t>
            </a:r>
            <a:r>
              <a:rPr lang="en-US" sz="2400"/>
              <a:t>=</a:t>
            </a:r>
            <a:r>
              <a:rPr b="0" i="0" lang="en-US" sz="2400" u="none" strike="noStrike"/>
              <a:t> 0.643</a:t>
            </a:r>
            <a:endParaRPr/>
          </a:p>
          <a:p>
            <a:pPr indent="-228600" lvl="0" marL="228600" rtl="0" algn="l">
              <a:lnSpc>
                <a:spcPct val="90000"/>
              </a:lnSpc>
              <a:spcBef>
                <a:spcPts val="1000"/>
              </a:spcBef>
              <a:spcAft>
                <a:spcPts val="0"/>
              </a:spcAft>
              <a:buClr>
                <a:schemeClr val="dk1"/>
              </a:buClr>
              <a:buSzPts val="2400"/>
              <a:buChar char="•"/>
            </a:pPr>
            <a:r>
              <a:rPr b="0" i="1" lang="en-US" sz="2400" u="none" strike="noStrike"/>
              <a:t>P</a:t>
            </a:r>
            <a:r>
              <a:rPr b="0" i="0" lang="en-US" sz="2400" u="none" strike="noStrike"/>
              <a:t>(</a:t>
            </a:r>
            <a:r>
              <a:rPr b="0" i="1" lang="en-US" sz="2400" u="none" strike="noStrike"/>
              <a:t>buys computer </a:t>
            </a:r>
            <a:r>
              <a:rPr lang="en-US" sz="2400"/>
              <a:t>=</a:t>
            </a:r>
            <a:r>
              <a:rPr b="0" i="0" lang="en-US" sz="2400" u="none" strike="noStrike"/>
              <a:t> </a:t>
            </a:r>
            <a:r>
              <a:rPr b="0" i="1" lang="en-US" sz="2400" u="none" strike="noStrike"/>
              <a:t>no</a:t>
            </a:r>
            <a:r>
              <a:rPr b="0" i="0" lang="en-US" sz="2400" u="none" strike="noStrike"/>
              <a:t>) = 5/14 = 0.357</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i="0" lang="en-US" sz="4400" u="none" strike="noStrike">
                <a:latin typeface="Calibri"/>
                <a:ea typeface="Calibri"/>
                <a:cs typeface="Calibri"/>
                <a:sym typeface="Calibri"/>
              </a:rPr>
              <a:t>Predicting a class label using na¨ıve Bayesian classification: Example</a:t>
            </a:r>
            <a:endParaRPr/>
          </a:p>
        </p:txBody>
      </p:sp>
      <p:sp>
        <p:nvSpPr>
          <p:cNvPr id="260" name="Google Shape;260;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0" i="0" lang="en-US" sz="2400" u="none" strike="noStrike"/>
              <a:t>To compute </a:t>
            </a:r>
            <a:r>
              <a:rPr b="0" i="1" lang="en-US" sz="2400" u="none" strike="noStrike"/>
              <a:t>P(</a:t>
            </a:r>
            <a:r>
              <a:rPr b="1" i="1" lang="en-US" sz="2400" u="none" strike="noStrike"/>
              <a:t>X</a:t>
            </a:r>
            <a:r>
              <a:rPr lang="en-US" sz="2400"/>
              <a:t>|</a:t>
            </a:r>
            <a:r>
              <a:rPr b="0" i="1" lang="en-US" sz="2400" u="none" strike="noStrike"/>
              <a:t>Ci)</a:t>
            </a:r>
            <a:r>
              <a:rPr b="0" i="0" lang="en-US" sz="2400" u="none" strike="noStrike"/>
              <a:t>, for </a:t>
            </a:r>
            <a:r>
              <a:rPr b="0" i="1" lang="en-US" sz="2400" u="none" strike="noStrike"/>
              <a:t>i </a:t>
            </a:r>
            <a:r>
              <a:rPr lang="en-US" sz="2400"/>
              <a:t>=</a:t>
            </a:r>
            <a:r>
              <a:rPr b="0" i="0" lang="en-US" sz="2400" u="none" strike="noStrike"/>
              <a:t> 1, 2, we compute the following conditional probabilities:</a:t>
            </a:r>
            <a:endParaRPr/>
          </a:p>
          <a:p>
            <a:pPr indent="-228600" lvl="0" marL="228600" rtl="0" algn="l">
              <a:lnSpc>
                <a:spcPct val="90000"/>
              </a:lnSpc>
              <a:spcBef>
                <a:spcPts val="1000"/>
              </a:spcBef>
              <a:spcAft>
                <a:spcPts val="0"/>
              </a:spcAft>
              <a:buClr>
                <a:schemeClr val="dk1"/>
              </a:buClr>
              <a:buSzPts val="2400"/>
              <a:buChar char="•"/>
            </a:pPr>
            <a:r>
              <a:rPr b="0" i="1" lang="en-US" sz="2400" u="none" strike="noStrike"/>
              <a:t>P</a:t>
            </a:r>
            <a:r>
              <a:rPr b="0" i="0" lang="en-US" sz="2400" u="none" strike="noStrike"/>
              <a:t>(</a:t>
            </a:r>
            <a:r>
              <a:rPr b="0" i="1" lang="en-US" sz="2400" u="none" strike="noStrike"/>
              <a:t>age =</a:t>
            </a:r>
            <a:r>
              <a:rPr b="0" i="0" lang="en-US" sz="2400" u="none" strike="noStrike"/>
              <a:t> </a:t>
            </a:r>
            <a:r>
              <a:rPr b="0" i="1" lang="en-US" sz="2400" u="none" strike="noStrike"/>
              <a:t>youth </a:t>
            </a:r>
            <a:r>
              <a:rPr lang="en-US" sz="2400"/>
              <a:t>|</a:t>
            </a:r>
            <a:r>
              <a:rPr b="0" i="0" lang="en-US" sz="2400" u="none" strike="noStrike"/>
              <a:t> </a:t>
            </a:r>
            <a:r>
              <a:rPr b="0" i="1" lang="en-US" sz="2400" u="none" strike="noStrike"/>
              <a:t>buys computer =</a:t>
            </a:r>
            <a:r>
              <a:rPr b="0" i="0" lang="en-US" sz="2400" u="none" strike="noStrike"/>
              <a:t> </a:t>
            </a:r>
            <a:r>
              <a:rPr b="0" i="1" lang="en-US" sz="2400" u="none" strike="noStrike"/>
              <a:t>yes</a:t>
            </a:r>
            <a:r>
              <a:rPr b="0" i="0" lang="en-US" sz="2400" u="none" strike="noStrike"/>
              <a:t>) </a:t>
            </a:r>
            <a:r>
              <a:rPr lang="en-US" sz="2400"/>
              <a:t>=</a:t>
            </a:r>
            <a:r>
              <a:rPr b="0" i="0" lang="en-US" sz="2400" u="none" strike="noStrike"/>
              <a:t> 2/9 = 0.222</a:t>
            </a:r>
            <a:endParaRPr/>
          </a:p>
          <a:p>
            <a:pPr indent="-228600" lvl="0" marL="228600" rtl="0" algn="l">
              <a:lnSpc>
                <a:spcPct val="90000"/>
              </a:lnSpc>
              <a:spcBef>
                <a:spcPts val="1000"/>
              </a:spcBef>
              <a:spcAft>
                <a:spcPts val="0"/>
              </a:spcAft>
              <a:buClr>
                <a:schemeClr val="dk1"/>
              </a:buClr>
              <a:buSzPts val="2400"/>
              <a:buChar char="•"/>
            </a:pPr>
            <a:r>
              <a:rPr b="0" i="1" lang="en-US" sz="2400" u="none" strike="noStrike"/>
              <a:t>P</a:t>
            </a:r>
            <a:r>
              <a:rPr b="0" i="0" lang="en-US" sz="2400" u="none" strike="noStrike"/>
              <a:t>(</a:t>
            </a:r>
            <a:r>
              <a:rPr b="0" i="1" lang="en-US" sz="2400" u="none" strike="noStrike"/>
              <a:t>age </a:t>
            </a:r>
            <a:r>
              <a:rPr lang="en-US" sz="2400"/>
              <a:t>=</a:t>
            </a:r>
            <a:r>
              <a:rPr b="0" i="0" lang="en-US" sz="2400" u="none" strike="noStrike"/>
              <a:t> </a:t>
            </a:r>
            <a:r>
              <a:rPr b="0" i="1" lang="en-US" sz="2400" u="none" strike="noStrike"/>
              <a:t>youth </a:t>
            </a:r>
            <a:r>
              <a:rPr lang="en-US" sz="2400"/>
              <a:t>|</a:t>
            </a:r>
            <a:r>
              <a:rPr b="0" i="0" lang="en-US" sz="2400" u="none" strike="noStrike"/>
              <a:t> </a:t>
            </a:r>
            <a:r>
              <a:rPr b="0" i="1" lang="en-US" sz="2400" u="none" strike="noStrike"/>
              <a:t>buys computer </a:t>
            </a:r>
            <a:r>
              <a:rPr lang="en-US" sz="2400"/>
              <a:t>=</a:t>
            </a:r>
            <a:r>
              <a:rPr b="0" i="0" lang="en-US" sz="2400" u="none" strike="noStrike"/>
              <a:t> </a:t>
            </a:r>
            <a:r>
              <a:rPr b="0" i="1" lang="en-US" sz="2400" u="none" strike="noStrike"/>
              <a:t>no</a:t>
            </a:r>
            <a:r>
              <a:rPr b="0" i="0" lang="en-US" sz="2400" u="none" strike="noStrike"/>
              <a:t>) </a:t>
            </a:r>
            <a:r>
              <a:rPr lang="en-US" sz="2400"/>
              <a:t>= </a:t>
            </a:r>
            <a:r>
              <a:rPr b="0" i="0" lang="en-US" sz="2400" u="none" strike="noStrike"/>
              <a:t>3</a:t>
            </a:r>
            <a:r>
              <a:rPr lang="en-US" sz="2400"/>
              <a:t>/</a:t>
            </a:r>
            <a:r>
              <a:rPr b="0" i="0" lang="en-US" sz="2400" u="none" strike="noStrike"/>
              <a:t>5 </a:t>
            </a:r>
            <a:r>
              <a:rPr lang="en-US" sz="2400"/>
              <a:t>= </a:t>
            </a:r>
            <a:r>
              <a:rPr b="0" i="0" lang="en-US" sz="2400" u="none" strike="noStrike"/>
              <a:t>0.600</a:t>
            </a:r>
            <a:endParaRPr/>
          </a:p>
          <a:p>
            <a:pPr indent="-228600" lvl="0" marL="228600" rtl="0" algn="l">
              <a:lnSpc>
                <a:spcPct val="90000"/>
              </a:lnSpc>
              <a:spcBef>
                <a:spcPts val="1000"/>
              </a:spcBef>
              <a:spcAft>
                <a:spcPts val="0"/>
              </a:spcAft>
              <a:buClr>
                <a:schemeClr val="dk1"/>
              </a:buClr>
              <a:buSzPts val="2400"/>
              <a:buChar char="•"/>
            </a:pPr>
            <a:r>
              <a:rPr b="0" i="1" lang="en-US" sz="2400" u="none" strike="noStrike"/>
              <a:t>P</a:t>
            </a:r>
            <a:r>
              <a:rPr b="0" i="0" lang="en-US" sz="2400" u="none" strike="noStrike"/>
              <a:t>(</a:t>
            </a:r>
            <a:r>
              <a:rPr b="0" i="1" lang="en-US" sz="2400" u="none" strike="noStrike"/>
              <a:t>income =</a:t>
            </a:r>
            <a:r>
              <a:rPr b="0" i="0" lang="en-US" sz="2400" u="none" strike="noStrike"/>
              <a:t> </a:t>
            </a:r>
            <a:r>
              <a:rPr b="0" i="1" lang="en-US" sz="2400" u="none" strike="noStrike"/>
              <a:t>medium </a:t>
            </a:r>
            <a:r>
              <a:rPr lang="en-US" sz="2400"/>
              <a:t>|</a:t>
            </a:r>
            <a:r>
              <a:rPr b="0" i="0" lang="en-US" sz="2400" u="none" strike="noStrike"/>
              <a:t> </a:t>
            </a:r>
            <a:r>
              <a:rPr b="0" i="1" lang="en-US" sz="2400" u="none" strike="noStrike"/>
              <a:t>buys computer =</a:t>
            </a:r>
            <a:r>
              <a:rPr b="0" i="0" lang="en-US" sz="2400" u="none" strike="noStrike"/>
              <a:t> </a:t>
            </a:r>
            <a:r>
              <a:rPr b="0" i="1" lang="en-US" sz="2400" u="none" strike="noStrike"/>
              <a:t>yes</a:t>
            </a:r>
            <a:r>
              <a:rPr b="0" i="0" lang="en-US" sz="2400" u="none" strike="noStrike"/>
              <a:t>) = 4/9 = 0.444</a:t>
            </a:r>
            <a:endParaRPr/>
          </a:p>
          <a:p>
            <a:pPr indent="-228600" lvl="0" marL="228600" rtl="0" algn="l">
              <a:lnSpc>
                <a:spcPct val="90000"/>
              </a:lnSpc>
              <a:spcBef>
                <a:spcPts val="1000"/>
              </a:spcBef>
              <a:spcAft>
                <a:spcPts val="0"/>
              </a:spcAft>
              <a:buClr>
                <a:schemeClr val="dk1"/>
              </a:buClr>
              <a:buSzPts val="2400"/>
              <a:buChar char="•"/>
            </a:pPr>
            <a:r>
              <a:rPr b="0" i="1" lang="en-US" sz="2400" u="none" strike="noStrike"/>
              <a:t>P</a:t>
            </a:r>
            <a:r>
              <a:rPr b="0" i="0" lang="en-US" sz="2400" u="none" strike="noStrike"/>
              <a:t>(</a:t>
            </a:r>
            <a:r>
              <a:rPr b="0" i="1" lang="en-US" sz="2400" u="none" strike="noStrike"/>
              <a:t>income </a:t>
            </a:r>
            <a:r>
              <a:rPr lang="en-US" sz="2400"/>
              <a:t>=</a:t>
            </a:r>
            <a:r>
              <a:rPr b="0" i="0" lang="en-US" sz="2400" u="none" strike="noStrike"/>
              <a:t> </a:t>
            </a:r>
            <a:r>
              <a:rPr b="0" i="1" lang="en-US" sz="2400" u="none" strike="noStrike"/>
              <a:t>medium </a:t>
            </a:r>
            <a:r>
              <a:rPr lang="en-US" sz="2400"/>
              <a:t>|</a:t>
            </a:r>
            <a:r>
              <a:rPr b="0" i="0" lang="en-US" sz="2400" u="none" strike="noStrike"/>
              <a:t> </a:t>
            </a:r>
            <a:r>
              <a:rPr b="0" i="1" lang="en-US" sz="2400" u="none" strike="noStrike"/>
              <a:t>buys computer </a:t>
            </a:r>
            <a:r>
              <a:rPr lang="en-US" sz="2400"/>
              <a:t>=</a:t>
            </a:r>
            <a:r>
              <a:rPr b="0" i="0" lang="en-US" sz="2400" u="none" strike="noStrike"/>
              <a:t> </a:t>
            </a:r>
            <a:r>
              <a:rPr b="0" i="1" lang="en-US" sz="2400" u="none" strike="noStrike"/>
              <a:t>no</a:t>
            </a:r>
            <a:r>
              <a:rPr b="0" i="0" lang="en-US" sz="2400" u="none" strike="noStrike"/>
              <a:t>) </a:t>
            </a:r>
            <a:r>
              <a:rPr lang="en-US" sz="2400"/>
              <a:t>=</a:t>
            </a:r>
            <a:r>
              <a:rPr b="0" i="0" lang="en-US" sz="2400" u="none" strike="noStrike"/>
              <a:t> 2</a:t>
            </a:r>
            <a:r>
              <a:rPr lang="en-US" sz="2400"/>
              <a:t>/</a:t>
            </a:r>
            <a:r>
              <a:rPr b="0" i="0" lang="en-US" sz="2400" u="none" strike="noStrike"/>
              <a:t>5 = 0.400</a:t>
            </a:r>
            <a:endParaRPr/>
          </a:p>
          <a:p>
            <a:pPr indent="-228600" lvl="0" marL="228600" rtl="0" algn="l">
              <a:lnSpc>
                <a:spcPct val="90000"/>
              </a:lnSpc>
              <a:spcBef>
                <a:spcPts val="1000"/>
              </a:spcBef>
              <a:spcAft>
                <a:spcPts val="0"/>
              </a:spcAft>
              <a:buClr>
                <a:schemeClr val="dk1"/>
              </a:buClr>
              <a:buSzPts val="2400"/>
              <a:buChar char="•"/>
            </a:pPr>
            <a:r>
              <a:rPr b="0" i="1" lang="en-US" sz="2400" u="none" strike="noStrike"/>
              <a:t>P</a:t>
            </a:r>
            <a:r>
              <a:rPr b="0" i="0" lang="en-US" sz="2400" u="none" strike="noStrike"/>
              <a:t>(</a:t>
            </a:r>
            <a:r>
              <a:rPr b="0" i="1" lang="en-US" sz="2400" u="none" strike="noStrike"/>
              <a:t>student </a:t>
            </a:r>
            <a:r>
              <a:rPr lang="en-US" sz="2400"/>
              <a:t>= </a:t>
            </a:r>
            <a:r>
              <a:rPr b="0" i="1" lang="en-US" sz="2400" u="none" strike="noStrike"/>
              <a:t>yes </a:t>
            </a:r>
            <a:r>
              <a:rPr lang="en-US" sz="2400"/>
              <a:t>|</a:t>
            </a:r>
            <a:r>
              <a:rPr b="0" i="0" lang="en-US" sz="2400" u="none" strike="noStrike"/>
              <a:t> </a:t>
            </a:r>
            <a:r>
              <a:rPr b="0" i="1" lang="en-US" sz="2400" u="none" strike="noStrike"/>
              <a:t>buys computer </a:t>
            </a:r>
            <a:r>
              <a:rPr lang="en-US" sz="2400"/>
              <a:t>=</a:t>
            </a:r>
            <a:r>
              <a:rPr b="0" i="0" lang="en-US" sz="2400" u="none" strike="noStrike"/>
              <a:t> </a:t>
            </a:r>
            <a:r>
              <a:rPr b="0" i="1" lang="en-US" sz="2400" u="none" strike="noStrike"/>
              <a:t>yes</a:t>
            </a:r>
            <a:r>
              <a:rPr b="0" i="0" lang="en-US" sz="2400" u="none" strike="noStrike"/>
              <a:t>) </a:t>
            </a:r>
            <a:r>
              <a:rPr lang="en-US" sz="2400"/>
              <a:t>=</a:t>
            </a:r>
            <a:r>
              <a:rPr b="0" i="0" lang="en-US" sz="2400" u="none" strike="noStrike"/>
              <a:t> 6/9 </a:t>
            </a:r>
            <a:r>
              <a:rPr lang="en-US" sz="2400"/>
              <a:t>=</a:t>
            </a:r>
            <a:r>
              <a:rPr b="0" i="0" lang="en-US" sz="2400" u="none" strike="noStrike"/>
              <a:t> 0.667</a:t>
            </a:r>
            <a:endParaRPr sz="2400"/>
          </a:p>
          <a:p>
            <a:pPr indent="-228600" lvl="0" marL="228600" rtl="0" algn="l">
              <a:lnSpc>
                <a:spcPct val="90000"/>
              </a:lnSpc>
              <a:spcBef>
                <a:spcPts val="1000"/>
              </a:spcBef>
              <a:spcAft>
                <a:spcPts val="0"/>
              </a:spcAft>
              <a:buClr>
                <a:schemeClr val="dk1"/>
              </a:buClr>
              <a:buSzPts val="2400"/>
              <a:buChar char="•"/>
            </a:pPr>
            <a:r>
              <a:rPr b="0" i="1" lang="en-US" sz="2400" u="none" strike="noStrike"/>
              <a:t>P</a:t>
            </a:r>
            <a:r>
              <a:rPr b="0" i="0" lang="en-US" sz="2400" u="none" strike="noStrike"/>
              <a:t>(</a:t>
            </a:r>
            <a:r>
              <a:rPr b="0" i="1" lang="en-US" sz="2400" u="none" strike="noStrike"/>
              <a:t>student </a:t>
            </a:r>
            <a:r>
              <a:rPr lang="en-US" sz="2400"/>
              <a:t>=</a:t>
            </a:r>
            <a:r>
              <a:rPr b="0" i="0" lang="en-US" sz="2400" u="none" strike="noStrike"/>
              <a:t> </a:t>
            </a:r>
            <a:r>
              <a:rPr b="0" i="1" lang="en-US" sz="2400" u="none" strike="noStrike"/>
              <a:t>yes </a:t>
            </a:r>
            <a:r>
              <a:rPr lang="en-US" sz="2400"/>
              <a:t>|</a:t>
            </a:r>
            <a:r>
              <a:rPr b="0" i="0" lang="en-US" sz="2400" u="none" strike="noStrike"/>
              <a:t> </a:t>
            </a:r>
            <a:r>
              <a:rPr b="0" i="1" lang="en-US" sz="2400" u="none" strike="noStrike"/>
              <a:t>buys computer </a:t>
            </a:r>
            <a:r>
              <a:rPr lang="en-US" sz="2400"/>
              <a:t>=</a:t>
            </a:r>
            <a:r>
              <a:rPr b="0" i="0" lang="en-US" sz="2400" u="none" strike="noStrike"/>
              <a:t> </a:t>
            </a:r>
            <a:r>
              <a:rPr b="0" i="1" lang="en-US" sz="2400" u="none" strike="noStrike"/>
              <a:t>no</a:t>
            </a:r>
            <a:r>
              <a:rPr b="0" i="0" lang="en-US" sz="2400" u="none" strike="noStrike"/>
              <a:t>) </a:t>
            </a:r>
            <a:r>
              <a:rPr lang="en-US" sz="2400"/>
              <a:t>=</a:t>
            </a:r>
            <a:r>
              <a:rPr b="0" i="0" lang="en-US" sz="2400" u="none" strike="noStrike"/>
              <a:t> 1</a:t>
            </a:r>
            <a:r>
              <a:rPr lang="en-US" sz="2400"/>
              <a:t>/</a:t>
            </a:r>
            <a:r>
              <a:rPr b="0" i="0" lang="en-US" sz="2400" u="none" strike="noStrike"/>
              <a:t>5 </a:t>
            </a:r>
            <a:r>
              <a:rPr lang="en-US" sz="2400"/>
              <a:t>=</a:t>
            </a:r>
            <a:r>
              <a:rPr b="0" i="0" lang="en-US" sz="2400" u="none" strike="noStrike"/>
              <a:t> 0.200</a:t>
            </a:r>
            <a:endParaRPr/>
          </a:p>
          <a:p>
            <a:pPr indent="-228600" lvl="0" marL="228600" rtl="0" algn="l">
              <a:lnSpc>
                <a:spcPct val="90000"/>
              </a:lnSpc>
              <a:spcBef>
                <a:spcPts val="1000"/>
              </a:spcBef>
              <a:spcAft>
                <a:spcPts val="0"/>
              </a:spcAft>
              <a:buClr>
                <a:schemeClr val="dk1"/>
              </a:buClr>
              <a:buSzPts val="2400"/>
              <a:buChar char="•"/>
            </a:pPr>
            <a:r>
              <a:rPr b="0" i="1" lang="en-US" sz="2400" u="none" strike="noStrike"/>
              <a:t>P</a:t>
            </a:r>
            <a:r>
              <a:rPr b="0" i="0" lang="en-US" sz="2400" u="none" strike="noStrike"/>
              <a:t>(</a:t>
            </a:r>
            <a:r>
              <a:rPr b="0" i="1" lang="en-US" sz="2400" u="none" strike="noStrike"/>
              <a:t>credit rating </a:t>
            </a:r>
            <a:r>
              <a:rPr lang="en-US" sz="2400"/>
              <a:t>=</a:t>
            </a:r>
            <a:r>
              <a:rPr b="0" i="0" lang="en-US" sz="2400" u="none" strike="noStrike"/>
              <a:t> </a:t>
            </a:r>
            <a:r>
              <a:rPr b="0" i="1" lang="en-US" sz="2400" u="none" strike="noStrike"/>
              <a:t>fair </a:t>
            </a:r>
            <a:r>
              <a:rPr lang="en-US" sz="2400"/>
              <a:t>|</a:t>
            </a:r>
            <a:r>
              <a:rPr b="0" i="0" lang="en-US" sz="2400" u="none" strike="noStrike"/>
              <a:t> </a:t>
            </a:r>
            <a:r>
              <a:rPr b="0" i="1" lang="en-US" sz="2400" u="none" strike="noStrike"/>
              <a:t>buys computer =</a:t>
            </a:r>
            <a:r>
              <a:rPr b="0" i="0" lang="en-US" sz="2400" u="none" strike="noStrike"/>
              <a:t> </a:t>
            </a:r>
            <a:r>
              <a:rPr b="0" i="1" lang="en-US" sz="2400" u="none" strike="noStrike"/>
              <a:t>yes</a:t>
            </a:r>
            <a:r>
              <a:rPr b="0" i="0" lang="en-US" sz="2400" u="none" strike="noStrike"/>
              <a:t>) = 6/9 = 0.667</a:t>
            </a:r>
            <a:endParaRPr/>
          </a:p>
          <a:p>
            <a:pPr indent="-228600" lvl="0" marL="228600" rtl="0" algn="l">
              <a:lnSpc>
                <a:spcPct val="90000"/>
              </a:lnSpc>
              <a:spcBef>
                <a:spcPts val="1000"/>
              </a:spcBef>
              <a:spcAft>
                <a:spcPts val="0"/>
              </a:spcAft>
              <a:buClr>
                <a:schemeClr val="dk1"/>
              </a:buClr>
              <a:buSzPts val="2400"/>
              <a:buChar char="•"/>
            </a:pPr>
            <a:r>
              <a:rPr b="0" i="1" lang="en-US" sz="2400" u="none" strike="noStrike"/>
              <a:t>P</a:t>
            </a:r>
            <a:r>
              <a:rPr b="0" i="0" lang="en-US" sz="2400" u="none" strike="noStrike"/>
              <a:t>(</a:t>
            </a:r>
            <a:r>
              <a:rPr b="0" i="1" lang="en-US" sz="2400" u="none" strike="noStrike"/>
              <a:t>credit rating </a:t>
            </a:r>
            <a:r>
              <a:rPr lang="en-US" sz="2400"/>
              <a:t>=</a:t>
            </a:r>
            <a:r>
              <a:rPr b="0" i="0" lang="en-US" sz="2400" u="none" strike="noStrike"/>
              <a:t> </a:t>
            </a:r>
            <a:r>
              <a:rPr b="0" i="1" lang="en-US" sz="2400" u="none" strike="noStrike"/>
              <a:t>fair </a:t>
            </a:r>
            <a:r>
              <a:rPr lang="en-US" sz="2400"/>
              <a:t>|</a:t>
            </a:r>
            <a:r>
              <a:rPr b="0" i="0" lang="en-US" sz="2400" u="none" strike="noStrike"/>
              <a:t> </a:t>
            </a:r>
            <a:r>
              <a:rPr b="0" i="1" lang="en-US" sz="2400" u="none" strike="noStrike"/>
              <a:t>buys computer </a:t>
            </a:r>
            <a:r>
              <a:rPr lang="en-US" sz="2400"/>
              <a:t>=</a:t>
            </a:r>
            <a:r>
              <a:rPr b="0" i="0" lang="en-US" sz="2400" u="none" strike="noStrike"/>
              <a:t> </a:t>
            </a:r>
            <a:r>
              <a:rPr b="0" i="1" lang="en-US" sz="2400" u="none" strike="noStrike"/>
              <a:t>no</a:t>
            </a:r>
            <a:r>
              <a:rPr b="0" i="0" lang="en-US" sz="2400" u="none" strike="noStrike"/>
              <a:t>) </a:t>
            </a:r>
            <a:r>
              <a:rPr lang="en-US" sz="2400"/>
              <a:t>=</a:t>
            </a:r>
            <a:r>
              <a:rPr b="0" i="0" lang="en-US" sz="2400" u="none" strike="noStrike"/>
              <a:t> 2</a:t>
            </a:r>
            <a:r>
              <a:rPr lang="en-US" sz="2400"/>
              <a:t>/</a:t>
            </a:r>
            <a:r>
              <a:rPr b="0" i="0" lang="en-US" sz="2400" u="none" strike="noStrike"/>
              <a:t>5 </a:t>
            </a:r>
            <a:r>
              <a:rPr lang="en-US" sz="2400"/>
              <a:t>=</a:t>
            </a:r>
            <a:r>
              <a:rPr b="0" i="0" lang="en-US" sz="2400" u="none" strike="noStrike"/>
              <a:t> 0.400</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66" name="Google Shape;266;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0" i="0" lang="en-US" sz="2400" u="none" strike="noStrike"/>
              <a:t>Using these probabilities, we obtain</a:t>
            </a:r>
            <a:endParaRPr/>
          </a:p>
          <a:p>
            <a:pPr indent="-228600" lvl="0" marL="228600" rtl="0" algn="l">
              <a:lnSpc>
                <a:spcPct val="90000"/>
              </a:lnSpc>
              <a:spcBef>
                <a:spcPts val="1000"/>
              </a:spcBef>
              <a:spcAft>
                <a:spcPts val="0"/>
              </a:spcAft>
              <a:buClr>
                <a:schemeClr val="dk1"/>
              </a:buClr>
              <a:buSzPts val="2400"/>
              <a:buChar char="•"/>
            </a:pPr>
            <a:r>
              <a:rPr b="0" i="1" lang="en-US" sz="2400" u="none" strike="noStrike"/>
              <a:t>P(</a:t>
            </a:r>
            <a:r>
              <a:rPr b="1" i="1" lang="en-US" sz="2400" u="none" strike="noStrike"/>
              <a:t>X</a:t>
            </a:r>
            <a:r>
              <a:rPr lang="en-US" sz="2400"/>
              <a:t>|</a:t>
            </a:r>
            <a:r>
              <a:rPr b="0" i="1" lang="en-US" sz="2400" u="none" strike="noStrike"/>
              <a:t>buys computer =</a:t>
            </a:r>
            <a:r>
              <a:rPr b="0" i="0" lang="en-US" sz="2400" u="none" strike="noStrike"/>
              <a:t> </a:t>
            </a:r>
            <a:r>
              <a:rPr b="0" i="1" lang="en-US" sz="2400" u="none" strike="noStrike"/>
              <a:t>yes)</a:t>
            </a:r>
            <a:r>
              <a:rPr b="0" i="0" lang="en-US" sz="2400" u="none" strike="noStrike"/>
              <a:t> = </a:t>
            </a:r>
            <a:r>
              <a:rPr b="0" i="1" lang="en-US" sz="2400" u="none" strike="noStrike"/>
              <a:t>P</a:t>
            </a:r>
            <a:r>
              <a:rPr b="0" i="0" lang="en-US" sz="2400" u="none" strike="noStrike"/>
              <a:t>(</a:t>
            </a:r>
            <a:r>
              <a:rPr b="0" i="1" lang="en-US" sz="2400" u="none" strike="noStrike"/>
              <a:t>age </a:t>
            </a:r>
            <a:r>
              <a:rPr lang="en-US" sz="2400"/>
              <a:t>=</a:t>
            </a:r>
            <a:r>
              <a:rPr b="0" i="0" lang="en-US" sz="2400" u="none" strike="noStrike"/>
              <a:t> </a:t>
            </a:r>
            <a:r>
              <a:rPr b="0" i="1" lang="en-US" sz="2400" u="none" strike="noStrike"/>
              <a:t>youth |</a:t>
            </a:r>
            <a:r>
              <a:rPr b="0" i="0" lang="en-US" sz="2400" u="none" strike="noStrike"/>
              <a:t> </a:t>
            </a:r>
            <a:r>
              <a:rPr b="0" i="1" lang="en-US" sz="2400" u="none" strike="noStrike"/>
              <a:t>buys computer =</a:t>
            </a:r>
            <a:r>
              <a:rPr b="0" i="0" lang="en-US" sz="2400" u="none" strike="noStrike"/>
              <a:t> </a:t>
            </a:r>
            <a:r>
              <a:rPr b="0" i="1" lang="en-US" sz="2400" u="none" strike="noStrike"/>
              <a:t>yes</a:t>
            </a:r>
            <a:r>
              <a:rPr b="0" i="0" lang="en-US" sz="2400" u="none" strike="noStrike"/>
              <a:t>)</a:t>
            </a:r>
            <a:endParaRPr/>
          </a:p>
          <a:p>
            <a:pPr indent="0" lvl="0" marL="0" rtl="0" algn="l">
              <a:lnSpc>
                <a:spcPct val="90000"/>
              </a:lnSpc>
              <a:spcBef>
                <a:spcPts val="1000"/>
              </a:spcBef>
              <a:spcAft>
                <a:spcPts val="0"/>
              </a:spcAft>
              <a:buClr>
                <a:schemeClr val="dk1"/>
              </a:buClr>
              <a:buSzPts val="2400"/>
              <a:buNone/>
            </a:pPr>
            <a:r>
              <a:rPr b="0" i="0" lang="en-US" sz="2400" u="none" strike="noStrike"/>
              <a:t> 			x </a:t>
            </a:r>
            <a:r>
              <a:rPr b="0" i="1" lang="en-US" sz="2400" u="none" strike="noStrike"/>
              <a:t>P</a:t>
            </a:r>
            <a:r>
              <a:rPr b="0" i="0" lang="en-US" sz="2400" u="none" strike="noStrike"/>
              <a:t>(</a:t>
            </a:r>
            <a:r>
              <a:rPr b="0" i="1" lang="en-US" sz="2400" u="none" strike="noStrike"/>
              <a:t>income =</a:t>
            </a:r>
            <a:r>
              <a:rPr b="0" i="0" lang="en-US" sz="2400" u="none" strike="noStrike"/>
              <a:t> </a:t>
            </a:r>
            <a:r>
              <a:rPr b="0" i="1" lang="en-US" sz="2400" u="none" strike="noStrike"/>
              <a:t>medium </a:t>
            </a:r>
            <a:r>
              <a:rPr lang="en-US" sz="2400"/>
              <a:t>|</a:t>
            </a:r>
            <a:r>
              <a:rPr b="0" i="0" lang="en-US" sz="2400" u="none" strike="noStrike"/>
              <a:t> </a:t>
            </a:r>
            <a:r>
              <a:rPr b="0" i="1" lang="en-US" sz="2400" u="none" strike="noStrike"/>
              <a:t>buys computer =</a:t>
            </a:r>
            <a:r>
              <a:rPr b="0" i="0" lang="en-US" sz="2400" u="none" strike="noStrike"/>
              <a:t> </a:t>
            </a:r>
            <a:r>
              <a:rPr b="0" i="1" lang="en-US" sz="2400" u="none" strike="noStrike"/>
              <a:t>yes</a:t>
            </a:r>
            <a:r>
              <a:rPr b="0" i="0" lang="en-US" sz="2400" u="none" strike="noStrike"/>
              <a:t>)</a:t>
            </a:r>
            <a:endParaRPr/>
          </a:p>
          <a:p>
            <a:pPr indent="0" lvl="0" marL="0" rtl="0" algn="l">
              <a:lnSpc>
                <a:spcPct val="90000"/>
              </a:lnSpc>
              <a:spcBef>
                <a:spcPts val="1000"/>
              </a:spcBef>
              <a:spcAft>
                <a:spcPts val="0"/>
              </a:spcAft>
              <a:buClr>
                <a:schemeClr val="dk1"/>
              </a:buClr>
              <a:buSzPts val="2400"/>
              <a:buNone/>
            </a:pPr>
            <a:r>
              <a:rPr b="0" i="0" lang="en-US" sz="2400" u="none" strike="noStrike"/>
              <a:t>			x </a:t>
            </a:r>
            <a:r>
              <a:rPr b="0" i="1" lang="en-US" sz="2400" u="none" strike="noStrike"/>
              <a:t>P</a:t>
            </a:r>
            <a:r>
              <a:rPr b="0" i="0" lang="en-US" sz="2400" u="none" strike="noStrike"/>
              <a:t>(</a:t>
            </a:r>
            <a:r>
              <a:rPr b="0" i="1" lang="en-US" sz="2400" u="none" strike="noStrike"/>
              <a:t>student </a:t>
            </a:r>
            <a:r>
              <a:rPr lang="en-US" sz="2400"/>
              <a:t>=</a:t>
            </a:r>
            <a:r>
              <a:rPr b="0" i="0" lang="en-US" sz="2400" u="none" strike="noStrike"/>
              <a:t> </a:t>
            </a:r>
            <a:r>
              <a:rPr b="0" i="1" lang="en-US" sz="2400" u="none" strike="noStrike"/>
              <a:t>yes |</a:t>
            </a:r>
            <a:r>
              <a:rPr b="0" i="0" lang="en-US" sz="2400" u="none" strike="noStrike"/>
              <a:t> </a:t>
            </a:r>
            <a:r>
              <a:rPr b="0" i="1" lang="en-US" sz="2400" u="none" strike="noStrike"/>
              <a:t>buys computer </a:t>
            </a:r>
            <a:r>
              <a:rPr lang="en-US" sz="2400"/>
              <a:t>=</a:t>
            </a:r>
            <a:r>
              <a:rPr b="0" i="0" lang="en-US" sz="2400" u="none" strike="noStrike"/>
              <a:t> </a:t>
            </a:r>
            <a:r>
              <a:rPr b="0" i="1" lang="en-US" sz="2400" u="none" strike="noStrike"/>
              <a:t>yes</a:t>
            </a:r>
            <a:r>
              <a:rPr b="0" i="0" lang="en-US" sz="2400" u="none" strike="noStrike"/>
              <a:t>)</a:t>
            </a:r>
            <a:endParaRPr/>
          </a:p>
          <a:p>
            <a:pPr indent="0" lvl="0" marL="0" rtl="0" algn="l">
              <a:lnSpc>
                <a:spcPct val="90000"/>
              </a:lnSpc>
              <a:spcBef>
                <a:spcPts val="1000"/>
              </a:spcBef>
              <a:spcAft>
                <a:spcPts val="0"/>
              </a:spcAft>
              <a:buClr>
                <a:schemeClr val="dk1"/>
              </a:buClr>
              <a:buSzPts val="2400"/>
              <a:buNone/>
            </a:pPr>
            <a:r>
              <a:rPr b="0" i="0" lang="en-US" sz="2400" u="none" strike="noStrike"/>
              <a:t>			x </a:t>
            </a:r>
            <a:r>
              <a:rPr b="0" i="1" lang="en-US" sz="2400" u="none" strike="noStrike"/>
              <a:t>P</a:t>
            </a:r>
            <a:r>
              <a:rPr b="0" i="0" lang="en-US" sz="2400" u="none" strike="noStrike"/>
              <a:t>(</a:t>
            </a:r>
            <a:r>
              <a:rPr b="0" i="1" lang="en-US" sz="2400" u="none" strike="noStrike"/>
              <a:t>credit rating </a:t>
            </a:r>
            <a:r>
              <a:rPr lang="en-US" sz="2400"/>
              <a:t>=</a:t>
            </a:r>
            <a:r>
              <a:rPr b="0" i="0" lang="en-US" sz="2400" u="none" strike="noStrike"/>
              <a:t> </a:t>
            </a:r>
            <a:r>
              <a:rPr b="0" i="1" lang="en-US" sz="2400" u="none" strike="noStrike"/>
              <a:t>fair |</a:t>
            </a:r>
            <a:r>
              <a:rPr b="0" i="0" lang="en-US" sz="2400" u="none" strike="noStrike"/>
              <a:t> </a:t>
            </a:r>
            <a:r>
              <a:rPr b="0" i="1" lang="en-US" sz="2400" u="none" strike="noStrike"/>
              <a:t>buys computer =</a:t>
            </a:r>
            <a:r>
              <a:rPr b="0" i="0" lang="en-US" sz="2400" u="none" strike="noStrike"/>
              <a:t> </a:t>
            </a:r>
            <a:r>
              <a:rPr b="0" i="1" lang="en-US" sz="2400" u="none" strike="noStrike"/>
              <a:t>yes</a:t>
            </a:r>
            <a:r>
              <a:rPr b="0" i="0" lang="en-US" sz="2400" u="none" strike="noStrike"/>
              <a:t>)</a:t>
            </a:r>
            <a:endParaRPr/>
          </a:p>
          <a:p>
            <a:pPr indent="0" lvl="0" marL="0" rtl="0" algn="l">
              <a:lnSpc>
                <a:spcPct val="90000"/>
              </a:lnSpc>
              <a:spcBef>
                <a:spcPts val="1000"/>
              </a:spcBef>
              <a:spcAft>
                <a:spcPts val="0"/>
              </a:spcAft>
              <a:buClr>
                <a:schemeClr val="dk1"/>
              </a:buClr>
              <a:buSzPts val="2400"/>
              <a:buNone/>
            </a:pPr>
            <a:r>
              <a:rPr b="0" i="0" lang="en-US" sz="2400" u="none" strike="noStrike"/>
              <a:t>			= 0.222x0.444x0.667x0.667 = 0.044.</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Similarly, </a:t>
            </a:r>
            <a:r>
              <a:rPr b="0" i="1" lang="en-US" sz="2400" u="none" strike="noStrike"/>
              <a:t>P(</a:t>
            </a:r>
            <a:r>
              <a:rPr b="1" i="1" lang="en-US" sz="2400" u="none" strike="noStrike"/>
              <a:t>X|</a:t>
            </a:r>
            <a:r>
              <a:rPr b="0" i="1" lang="en-US" sz="2400" u="none" strike="noStrike"/>
              <a:t>buys computer </a:t>
            </a:r>
            <a:r>
              <a:rPr lang="en-US" sz="2400"/>
              <a:t>=</a:t>
            </a:r>
            <a:r>
              <a:rPr b="0" i="0" lang="en-US" sz="2400" u="none" strike="noStrike"/>
              <a:t> </a:t>
            </a:r>
            <a:r>
              <a:rPr b="0" i="1" lang="en-US" sz="2400" u="none" strike="noStrike"/>
              <a:t>no</a:t>
            </a:r>
            <a:r>
              <a:rPr lang="en-US" sz="2400"/>
              <a:t>)</a:t>
            </a:r>
            <a:r>
              <a:rPr b="0" i="0" lang="en-US" sz="2400" u="none" strike="noStrike"/>
              <a:t> = 0.600x.400x.200x.400 = 0.019</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To find the class, </a:t>
            </a:r>
            <a:r>
              <a:rPr b="0" i="1" lang="en-US" sz="2400" u="none" strike="noStrike"/>
              <a:t>Ci </a:t>
            </a:r>
            <a:r>
              <a:rPr b="0" i="0" lang="en-US" sz="2400" u="none" strike="noStrike"/>
              <a:t>, that maximizes </a:t>
            </a:r>
            <a:r>
              <a:rPr b="0" i="1" lang="en-US" sz="2400" u="none" strike="noStrike"/>
              <a:t>P(</a:t>
            </a:r>
            <a:r>
              <a:rPr b="1" i="1" lang="en-US" sz="2400" u="none" strike="noStrike"/>
              <a:t>X</a:t>
            </a:r>
            <a:r>
              <a:rPr lang="en-US" sz="2400"/>
              <a:t>|</a:t>
            </a:r>
            <a:r>
              <a:rPr b="0" i="1" lang="en-US" sz="2400" u="none" strike="noStrike"/>
              <a:t>Ci</a:t>
            </a:r>
            <a:r>
              <a:rPr i="1" lang="en-US" sz="2400"/>
              <a:t>)</a:t>
            </a:r>
            <a:r>
              <a:rPr b="0" i="1" lang="en-US" sz="2400" u="none" strike="noStrike"/>
              <a:t>P(Ci)</a:t>
            </a:r>
            <a:r>
              <a:rPr b="0" i="0" lang="en-US" sz="2400" u="none" strike="noStrike"/>
              <a:t>, we compute</a:t>
            </a:r>
            <a:endParaRPr/>
          </a:p>
          <a:p>
            <a:pPr indent="-228600" lvl="1" marL="685800" rtl="0" algn="l">
              <a:lnSpc>
                <a:spcPct val="90000"/>
              </a:lnSpc>
              <a:spcBef>
                <a:spcPts val="500"/>
              </a:spcBef>
              <a:spcAft>
                <a:spcPts val="0"/>
              </a:spcAft>
              <a:buClr>
                <a:schemeClr val="dk1"/>
              </a:buClr>
              <a:buSzPts val="2000"/>
              <a:buChar char="•"/>
            </a:pPr>
            <a:r>
              <a:rPr b="0" i="1" lang="en-US" sz="2000" u="none" strike="noStrike"/>
              <a:t>P</a:t>
            </a:r>
            <a:r>
              <a:rPr lang="en-US" sz="2000"/>
              <a:t>(</a:t>
            </a:r>
            <a:r>
              <a:rPr b="1" i="1" lang="en-US" sz="2000" u="none" strike="noStrike"/>
              <a:t>X</a:t>
            </a:r>
            <a:r>
              <a:rPr lang="en-US" sz="2000"/>
              <a:t>|</a:t>
            </a:r>
            <a:r>
              <a:rPr b="0" i="1" lang="en-US" sz="2000" u="none" strike="noStrike"/>
              <a:t>buys computer =</a:t>
            </a:r>
            <a:r>
              <a:rPr b="0" i="0" lang="en-US" sz="2000" u="none" strike="noStrike"/>
              <a:t> </a:t>
            </a:r>
            <a:r>
              <a:rPr b="0" i="1" lang="en-US" sz="2000" u="none" strike="noStrike"/>
              <a:t>yes</a:t>
            </a:r>
            <a:r>
              <a:rPr lang="en-US" sz="2000"/>
              <a:t>)</a:t>
            </a:r>
            <a:r>
              <a:rPr b="0" i="1" lang="en-US" sz="2000" u="none" strike="noStrike"/>
              <a:t>P</a:t>
            </a:r>
            <a:r>
              <a:rPr lang="en-US" sz="2000"/>
              <a:t>(</a:t>
            </a:r>
            <a:r>
              <a:rPr b="0" i="1" lang="en-US" sz="2000" u="none" strike="noStrike"/>
              <a:t>buys computer =</a:t>
            </a:r>
            <a:r>
              <a:rPr b="0" i="0" lang="en-US" sz="2000" u="none" strike="noStrike"/>
              <a:t> </a:t>
            </a:r>
            <a:r>
              <a:rPr b="0" i="1" lang="en-US" sz="2000" u="none" strike="noStrike"/>
              <a:t>yes)</a:t>
            </a:r>
            <a:r>
              <a:rPr b="0" i="0" lang="en-US" sz="2000" u="none" strike="noStrike"/>
              <a:t> = 0.044 x 0.643 = 0.028</a:t>
            </a:r>
            <a:endParaRPr/>
          </a:p>
          <a:p>
            <a:pPr indent="-228600" lvl="1" marL="685800" rtl="0" algn="l">
              <a:lnSpc>
                <a:spcPct val="90000"/>
              </a:lnSpc>
              <a:spcBef>
                <a:spcPts val="500"/>
              </a:spcBef>
              <a:spcAft>
                <a:spcPts val="0"/>
              </a:spcAft>
              <a:buClr>
                <a:schemeClr val="dk1"/>
              </a:buClr>
              <a:buSzPts val="2000"/>
              <a:buChar char="•"/>
            </a:pPr>
            <a:r>
              <a:rPr b="0" i="1" lang="en-US" sz="2000" u="none" strike="noStrike"/>
              <a:t>P(</a:t>
            </a:r>
            <a:r>
              <a:rPr b="1" i="1" lang="en-US" sz="2000" u="none" strike="noStrike"/>
              <a:t>X</a:t>
            </a:r>
            <a:r>
              <a:rPr lang="en-US" sz="2000"/>
              <a:t>|</a:t>
            </a:r>
            <a:r>
              <a:rPr b="0" i="1" lang="en-US" sz="2000" u="none" strike="noStrike"/>
              <a:t>buys computer </a:t>
            </a:r>
            <a:r>
              <a:rPr lang="en-US" sz="2000"/>
              <a:t>=</a:t>
            </a:r>
            <a:r>
              <a:rPr b="0" i="0" lang="en-US" sz="2000" u="none" strike="noStrike"/>
              <a:t> </a:t>
            </a:r>
            <a:r>
              <a:rPr b="0" i="1" lang="en-US" sz="2000" u="none" strike="noStrike"/>
              <a:t>no)P(buys computer </a:t>
            </a:r>
            <a:r>
              <a:rPr lang="en-US" sz="2000"/>
              <a:t>=</a:t>
            </a:r>
            <a:r>
              <a:rPr b="0" i="0" lang="en-US" sz="2000" u="none" strike="noStrike"/>
              <a:t> </a:t>
            </a:r>
            <a:r>
              <a:rPr b="0" i="1" lang="en-US" sz="2000" u="none" strike="noStrike"/>
              <a:t>no)</a:t>
            </a:r>
            <a:r>
              <a:rPr b="0" i="0" lang="en-US" sz="2000" u="none" strike="noStrike"/>
              <a:t> = 0.019 x 0.357 = 0.007</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Therefore, the na¨ıve Bayesian classifier predicts </a:t>
            </a:r>
            <a:r>
              <a:rPr b="0" i="1" lang="en-US" sz="2400" u="none" strike="noStrike"/>
              <a:t>buys computer =</a:t>
            </a:r>
            <a:r>
              <a:rPr b="0" i="0" lang="en-US" sz="2400" u="none" strike="noStrike"/>
              <a:t> </a:t>
            </a:r>
            <a:r>
              <a:rPr b="0" i="1" lang="en-US" sz="2400" u="none" strike="noStrike"/>
              <a:t>yes </a:t>
            </a:r>
            <a:r>
              <a:rPr b="0" i="0" lang="en-US" sz="2400" u="none" strike="noStrike"/>
              <a:t>for tuple </a:t>
            </a:r>
            <a:r>
              <a:rPr b="1" i="1" lang="en-US" sz="2400" u="none" strike="noStrike"/>
              <a:t>X</a:t>
            </a:r>
            <a:r>
              <a:rPr b="0" i="0" lang="en-US" sz="2400" u="none" strike="noStrike"/>
              <a: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7" name="Google Shape;9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So to model probabilistic relationship between attribute set and class variable we use Bayesian classifiers.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0" lang="en-US" sz="3200" u="none" strike="noStrike">
                <a:latin typeface="Calibri"/>
                <a:ea typeface="Calibri"/>
                <a:cs typeface="Calibri"/>
                <a:sym typeface="Calibri"/>
              </a:rPr>
              <a:t>What if I encounter probability values of zero?”</a:t>
            </a:r>
            <a:endParaRPr sz="3200">
              <a:latin typeface="Calibri"/>
              <a:ea typeface="Calibri"/>
              <a:cs typeface="Calibri"/>
              <a:sym typeface="Calibri"/>
            </a:endParaRPr>
          </a:p>
        </p:txBody>
      </p:sp>
      <p:sp>
        <p:nvSpPr>
          <p:cNvPr id="272" name="Google Shape;272;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0" i="0" lang="en-US" sz="2400" u="none" strike="noStrike"/>
              <a:t>what happens if we should end up with a probability value of zero for some </a:t>
            </a:r>
            <a:r>
              <a:rPr b="0" i="1" lang="en-US" sz="2400" u="none" strike="noStrike"/>
              <a:t>P(xk</a:t>
            </a:r>
            <a:r>
              <a:rPr b="0" lang="en-US" sz="2400" u="none" strike="noStrike"/>
              <a:t>|C</a:t>
            </a:r>
            <a:r>
              <a:rPr b="0" i="1" lang="en-US" sz="2400" u="none" strike="noStrike"/>
              <a:t>i)</a:t>
            </a:r>
            <a:r>
              <a:rPr b="0" i="0" lang="en-US" sz="2400" u="none" strike="noStrike"/>
              <a:t>?</a:t>
            </a:r>
            <a:endParaRPr/>
          </a:p>
          <a:p>
            <a:pPr indent="-228600" lvl="0" marL="228600" rtl="0" algn="l">
              <a:lnSpc>
                <a:spcPct val="90000"/>
              </a:lnSpc>
              <a:spcBef>
                <a:spcPts val="1000"/>
              </a:spcBef>
              <a:spcAft>
                <a:spcPts val="0"/>
              </a:spcAft>
              <a:buClr>
                <a:schemeClr val="dk1"/>
              </a:buClr>
              <a:buSzPts val="2400"/>
              <a:buChar char="•"/>
            </a:pPr>
            <a:r>
              <a:rPr lang="en-US" sz="2400"/>
              <a:t>For example if </a:t>
            </a:r>
            <a:r>
              <a:rPr b="0" i="0" lang="en-US" sz="2400" u="none" strike="noStrike"/>
              <a:t> there are no training tuples representing students for the class </a:t>
            </a:r>
            <a:r>
              <a:rPr b="0" i="1" lang="en-US" sz="2400" u="none" strike="noStrike"/>
              <a:t>buys computer =</a:t>
            </a:r>
            <a:r>
              <a:rPr b="0" i="0" lang="en-US" sz="2400" u="none" strike="noStrike"/>
              <a:t> </a:t>
            </a:r>
            <a:r>
              <a:rPr b="0" i="1" lang="en-US" sz="2400" u="none" strike="noStrike"/>
              <a:t>no</a:t>
            </a:r>
            <a:r>
              <a:rPr b="0" i="0" lang="en-US" sz="2400" u="none" strike="noStrike"/>
              <a:t>, resulting in </a:t>
            </a:r>
            <a:r>
              <a:rPr b="0" i="1" lang="en-US" sz="2400" u="none" strike="noStrike"/>
              <a:t>P(student =</a:t>
            </a:r>
            <a:r>
              <a:rPr b="0" i="0" lang="en-US" sz="2400" u="none" strike="noStrike"/>
              <a:t> </a:t>
            </a:r>
            <a:r>
              <a:rPr b="0" i="1" lang="en-US" sz="2400" u="none" strike="noStrike"/>
              <a:t>yes</a:t>
            </a:r>
            <a:r>
              <a:rPr b="0" lang="en-US" sz="2400" u="none" strike="noStrike"/>
              <a:t>|</a:t>
            </a:r>
            <a:r>
              <a:rPr b="0" i="1" lang="en-US" sz="2400" u="none" strike="noStrike"/>
              <a:t>buys computer =</a:t>
            </a:r>
            <a:r>
              <a:rPr b="0" i="0" lang="en-US" sz="2400" u="none" strike="noStrike"/>
              <a:t> </a:t>
            </a:r>
            <a:r>
              <a:rPr b="0" i="1" lang="en-US" sz="2400" u="none" strike="noStrike"/>
              <a:t>no</a:t>
            </a:r>
            <a:r>
              <a:rPr lang="en-US" sz="2400"/>
              <a:t>)</a:t>
            </a:r>
            <a:r>
              <a:rPr b="0" i="0" lang="en-US" sz="2400" u="none" strike="noStrike"/>
              <a:t> = 0? </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Plugging this zero value into previous Eq. would return a zero probability for </a:t>
            </a:r>
            <a:r>
              <a:rPr b="0" i="1" lang="en-US" sz="2400" u="none" strike="noStrike"/>
              <a:t>P(</a:t>
            </a:r>
            <a:r>
              <a:rPr b="1" i="1" lang="en-US" sz="2400" u="none" strike="noStrike"/>
              <a:t>X</a:t>
            </a:r>
            <a:r>
              <a:rPr lang="en-US" sz="2400"/>
              <a:t>|</a:t>
            </a:r>
            <a:r>
              <a:rPr b="0" i="1" lang="en-US" sz="2400" u="none" strike="noStrike"/>
              <a:t>Ci)</a:t>
            </a:r>
            <a:r>
              <a:rPr b="0" i="0" lang="en-US" sz="2400" u="none" strike="noStrike"/>
              <a:t>, even though, without the zero probability, we may have ended up with a high probability, suggesting that </a:t>
            </a:r>
            <a:r>
              <a:rPr b="1" i="1" lang="en-US" sz="2400" u="none" strike="noStrike"/>
              <a:t>X </a:t>
            </a:r>
            <a:r>
              <a:rPr b="0" i="0" lang="en-US" sz="2400" u="none" strike="noStrike"/>
              <a:t>belonged to class </a:t>
            </a:r>
            <a:r>
              <a:rPr b="0" i="1" lang="en-US" sz="2400" u="none" strike="noStrike"/>
              <a:t>Ci </a:t>
            </a:r>
            <a:r>
              <a:rPr b="0" i="0" lang="en-US" sz="2400" u="none" strike="noStrike"/>
              <a:t>! </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A zero probability cancels the effects of all the other (posteriori) probabilities (on </a:t>
            </a:r>
            <a:r>
              <a:rPr b="0" i="1" lang="en-US" sz="2400" u="none" strike="noStrike"/>
              <a:t>Ci</a:t>
            </a:r>
            <a:r>
              <a:rPr b="0" i="0" lang="en-US" sz="2400" u="none" strike="noStrike"/>
              <a:t>) involved in the product.</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If we have, say, </a:t>
            </a:r>
            <a:r>
              <a:rPr b="0" i="1" lang="en-US" sz="2400" u="none" strike="noStrike"/>
              <a:t>q </a:t>
            </a:r>
            <a:r>
              <a:rPr b="0" i="0" lang="en-US" sz="2400" u="none" strike="noStrike"/>
              <a:t>counts to which we each add one, then we must remember to add </a:t>
            </a:r>
            <a:r>
              <a:rPr b="0" i="1" lang="en-US" sz="2400" u="none" strike="noStrike"/>
              <a:t>q </a:t>
            </a:r>
            <a:r>
              <a:rPr b="0" i="0" lang="en-US" sz="2400" u="none" strike="noStrike"/>
              <a:t>to the corresponding denominator used in the probability calculation.</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0" lang="en-US" sz="4400" u="none" strike="noStrike">
                <a:latin typeface="Calibri"/>
                <a:ea typeface="Calibri"/>
                <a:cs typeface="Calibri"/>
                <a:sym typeface="Calibri"/>
              </a:rPr>
              <a:t>What if I encounter probability values of zero?”...</a:t>
            </a:r>
            <a:endParaRPr/>
          </a:p>
        </p:txBody>
      </p:sp>
      <p:sp>
        <p:nvSpPr>
          <p:cNvPr id="278" name="Google Shape;27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0" i="0" lang="en-US" sz="2800" u="none" strike="noStrike"/>
              <a:t>simple trick to avoid this problem</a:t>
            </a:r>
            <a:endParaRPr sz="2800"/>
          </a:p>
          <a:p>
            <a:pPr indent="-228600" lvl="0" marL="228600" rtl="0" algn="l">
              <a:lnSpc>
                <a:spcPct val="90000"/>
              </a:lnSpc>
              <a:spcBef>
                <a:spcPts val="1000"/>
              </a:spcBef>
              <a:spcAft>
                <a:spcPts val="0"/>
              </a:spcAft>
              <a:buClr>
                <a:schemeClr val="dk1"/>
              </a:buClr>
              <a:buSzPts val="2800"/>
              <a:buChar char="•"/>
            </a:pPr>
            <a:r>
              <a:rPr b="0" i="0" lang="en-US" sz="2800" u="none" strike="noStrike"/>
              <a:t>We can assume that our training database,</a:t>
            </a:r>
            <a:endParaRPr/>
          </a:p>
          <a:p>
            <a:pPr indent="-228600" lvl="0" marL="228600" rtl="0" algn="l">
              <a:lnSpc>
                <a:spcPct val="90000"/>
              </a:lnSpc>
              <a:spcBef>
                <a:spcPts val="1000"/>
              </a:spcBef>
              <a:spcAft>
                <a:spcPts val="0"/>
              </a:spcAft>
              <a:buClr>
                <a:schemeClr val="dk1"/>
              </a:buClr>
              <a:buSzPts val="2800"/>
              <a:buChar char="•"/>
            </a:pPr>
            <a:r>
              <a:rPr b="0" i="1" lang="en-US" sz="2800" u="none" strike="noStrike"/>
              <a:t>D</a:t>
            </a:r>
            <a:r>
              <a:rPr b="0" i="0" lang="en-US" sz="2800" u="none" strike="noStrike"/>
              <a:t>, is so large that adding one to each count that we need would only make a negligible difference in the estimated probability value, yet would conveniently avoid the case of probability values of zero. </a:t>
            </a:r>
            <a:endParaRPr/>
          </a:p>
          <a:p>
            <a:pPr indent="-228600" lvl="0" marL="228600" rtl="0" algn="l">
              <a:lnSpc>
                <a:spcPct val="90000"/>
              </a:lnSpc>
              <a:spcBef>
                <a:spcPts val="1000"/>
              </a:spcBef>
              <a:spcAft>
                <a:spcPts val="0"/>
              </a:spcAft>
              <a:buClr>
                <a:schemeClr val="dk1"/>
              </a:buClr>
              <a:buSzPts val="2800"/>
              <a:buChar char="•"/>
            </a:pPr>
            <a:r>
              <a:rPr b="0" i="0" lang="en-US" sz="2800" u="none" strike="noStrike"/>
              <a:t>This technique for probability estimation is known as the </a:t>
            </a:r>
            <a:r>
              <a:rPr b="1" i="0" lang="en-US" sz="2800" u="none" strike="noStrike"/>
              <a:t>Laplacian correction </a:t>
            </a:r>
            <a:r>
              <a:rPr b="0" i="0" lang="en-US" sz="2800" u="none" strike="noStrike"/>
              <a:t>or </a:t>
            </a:r>
            <a:r>
              <a:rPr b="1" i="0" lang="en-US" sz="2800" u="none" strike="noStrike"/>
              <a:t>Laplace estimator</a:t>
            </a:r>
            <a:r>
              <a:rPr b="0" i="0" lang="en-US" sz="2800" u="none" strike="noStrike"/>
              <a:t>, named after Pierre Laplace, a French mathematician who lived from 1749 to 1827.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838200" y="1026942"/>
            <a:ext cx="10515600" cy="66374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0" lang="en-US" sz="3600" u="none" strike="noStrike">
                <a:latin typeface="Calibri"/>
                <a:ea typeface="Calibri"/>
                <a:cs typeface="Calibri"/>
                <a:sym typeface="Calibri"/>
              </a:rPr>
              <a:t>What if I encounter probability values of zero</a:t>
            </a:r>
            <a:r>
              <a:rPr lang="en-US" sz="3600" u="none" strike="noStrike">
                <a:latin typeface="Calibri"/>
                <a:ea typeface="Calibri"/>
                <a:cs typeface="Calibri"/>
                <a:sym typeface="Calibri"/>
              </a:rPr>
              <a:t>?”</a:t>
            </a:r>
            <a:r>
              <a:rPr i="0" lang="en-US" sz="3600" u="none" strike="noStrike">
                <a:latin typeface="Calibri"/>
                <a:ea typeface="Calibri"/>
                <a:cs typeface="Calibri"/>
                <a:sym typeface="Calibri"/>
              </a:rPr>
              <a:t> Example: Using the Laplacian correction to avoid computing probability values of zero</a:t>
            </a:r>
            <a:br>
              <a:rPr i="0" lang="en-US" sz="4400" u="none" strike="noStrike"/>
            </a:br>
            <a:endParaRPr/>
          </a:p>
        </p:txBody>
      </p:sp>
      <p:sp>
        <p:nvSpPr>
          <p:cNvPr id="284" name="Google Shape;284;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0" i="0" lang="en-US" sz="2400" u="none" strike="noStrike"/>
              <a:t>Suppose that for the class </a:t>
            </a:r>
            <a:r>
              <a:rPr b="0" i="1" lang="en-US" sz="2400" u="none" strike="noStrike"/>
              <a:t>buys computer =</a:t>
            </a:r>
            <a:r>
              <a:rPr b="0" i="0" lang="en-US" sz="2400" u="none" strike="noStrike"/>
              <a:t> </a:t>
            </a:r>
            <a:r>
              <a:rPr b="0" i="1" lang="en-US" sz="2400" u="none" strike="noStrike"/>
              <a:t>yes </a:t>
            </a:r>
            <a:r>
              <a:rPr b="0" i="0" lang="en-US" sz="2400" u="none" strike="noStrike"/>
              <a:t>in some training database, </a:t>
            </a:r>
            <a:r>
              <a:rPr b="0" i="1" lang="en-US" sz="2400" u="none" strike="noStrike"/>
              <a:t>D</a:t>
            </a:r>
            <a:r>
              <a:rPr b="0" i="0" lang="en-US" sz="2400" u="none" strike="noStrike"/>
              <a:t>, containing 1000 tuples, we have 0 tuples with </a:t>
            </a:r>
            <a:r>
              <a:rPr b="0" i="1" lang="en-US" sz="2400" u="none" strike="noStrike"/>
              <a:t>income =</a:t>
            </a:r>
            <a:r>
              <a:rPr b="0" i="0" lang="en-US" sz="2400" u="none" strike="noStrike"/>
              <a:t> </a:t>
            </a:r>
            <a:r>
              <a:rPr b="0" i="1" lang="en-US" sz="2400" u="none" strike="noStrike"/>
              <a:t>low</a:t>
            </a:r>
            <a:r>
              <a:rPr b="0" i="0" lang="en-US" sz="2400" u="none" strike="noStrike"/>
              <a:t>, 990 tuples with </a:t>
            </a:r>
            <a:r>
              <a:rPr b="0" i="1" lang="en-US" sz="2400" u="none" strike="noStrike"/>
              <a:t>income =</a:t>
            </a:r>
            <a:r>
              <a:rPr b="0" i="0" lang="en-US" sz="2400" u="none" strike="noStrike"/>
              <a:t> </a:t>
            </a:r>
            <a:r>
              <a:rPr b="0" i="1" lang="en-US" sz="2400" u="none" strike="noStrike"/>
              <a:t>medium</a:t>
            </a:r>
            <a:r>
              <a:rPr b="0" i="0" lang="en-US" sz="2400" u="none" strike="noStrike"/>
              <a:t>, and 10 tuples with </a:t>
            </a:r>
            <a:r>
              <a:rPr b="0" i="1" lang="en-US" sz="2400" u="none" strike="noStrike"/>
              <a:t>income =</a:t>
            </a:r>
            <a:r>
              <a:rPr b="0" i="0" lang="en-US" sz="2400" u="none" strike="noStrike"/>
              <a:t> </a:t>
            </a:r>
            <a:r>
              <a:rPr b="0" i="1" lang="en-US" sz="2400" u="none" strike="noStrike"/>
              <a:t>high</a:t>
            </a:r>
            <a:r>
              <a:rPr b="0" i="0" lang="en-US" sz="2400" u="none" strike="noStrike"/>
              <a:t>. </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The probabilities of these events, without the Laplacian correction, are 0, 0.990 (from 990/1000), and 0.010 (from 10/1000), respectively. </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Using the Laplacian correction for the three quantities, we pretend that we have 1 more tuple for each income-value pair. </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In this way, we instead obtain the following probabilities (rounded up to three decimal places):</a:t>
            </a:r>
            <a:endParaRPr/>
          </a:p>
          <a:p>
            <a:pPr indent="0" lvl="0" marL="0" rtl="0" algn="l">
              <a:lnSpc>
                <a:spcPct val="90000"/>
              </a:lnSpc>
              <a:spcBef>
                <a:spcPts val="1000"/>
              </a:spcBef>
              <a:spcAft>
                <a:spcPts val="0"/>
              </a:spcAft>
              <a:buClr>
                <a:schemeClr val="dk1"/>
              </a:buClr>
              <a:buSzPts val="2400"/>
              <a:buNone/>
            </a:pPr>
            <a:r>
              <a:rPr b="0" i="0" lang="en-US" sz="2400" u="none" strike="noStrike"/>
              <a:t>	1/1003 = 0.001, 991/1003 = 0.988, and 11/1003 = 0.011, respectively. </a:t>
            </a:r>
            <a:endParaRPr/>
          </a:p>
          <a:p>
            <a:pPr indent="-228600" lvl="0" marL="228600" rtl="0" algn="l">
              <a:lnSpc>
                <a:spcPct val="90000"/>
              </a:lnSpc>
              <a:spcBef>
                <a:spcPts val="1000"/>
              </a:spcBef>
              <a:spcAft>
                <a:spcPts val="0"/>
              </a:spcAft>
              <a:buClr>
                <a:schemeClr val="dk1"/>
              </a:buClr>
              <a:buSzPts val="2400"/>
              <a:buChar char="•"/>
            </a:pPr>
            <a:r>
              <a:rPr b="0" i="0" lang="en-US" sz="2400" u="none" strike="noStrike"/>
              <a:t>The “corrected” probability estimates are close to their “uncorrected” counterparts, yet the zero probability value is avoided.</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Naïve Bayes Classifier</a:t>
            </a:r>
            <a:endParaRPr/>
          </a:p>
        </p:txBody>
      </p:sp>
      <p:cxnSp>
        <p:nvCxnSpPr>
          <p:cNvPr id="290" name="Google Shape;290;p32"/>
          <p:cNvCxnSpPr/>
          <p:nvPr/>
        </p:nvCxnSpPr>
        <p:spPr>
          <a:xfrm>
            <a:off x="562704" y="5022166"/>
            <a:ext cx="4149969"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91" name="Google Shape;291;p32"/>
          <p:cNvCxnSpPr/>
          <p:nvPr/>
        </p:nvCxnSpPr>
        <p:spPr>
          <a:xfrm rot="10800000">
            <a:off x="548638" y="2335238"/>
            <a:ext cx="0" cy="2686929"/>
          </a:xfrm>
          <a:prstGeom prst="straightConnector1">
            <a:avLst/>
          </a:prstGeom>
          <a:noFill/>
          <a:ln cap="flat" cmpd="sng" w="9525">
            <a:solidFill>
              <a:schemeClr val="accent1"/>
            </a:solidFill>
            <a:prstDash val="solid"/>
            <a:miter lim="800000"/>
            <a:headEnd len="sm" w="sm" type="none"/>
            <a:tailEnd len="med" w="med" type="triangle"/>
          </a:ln>
        </p:spPr>
      </p:cxnSp>
      <p:sp>
        <p:nvSpPr>
          <p:cNvPr id="292" name="Google Shape;292;p32"/>
          <p:cNvSpPr txBox="1"/>
          <p:nvPr/>
        </p:nvSpPr>
        <p:spPr>
          <a:xfrm>
            <a:off x="-26968" y="1774047"/>
            <a:ext cx="7737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Salary </a:t>
            </a:r>
            <a:endParaRPr sz="1800">
              <a:solidFill>
                <a:schemeClr val="dk1"/>
              </a:solidFill>
              <a:latin typeface="Calibri"/>
              <a:ea typeface="Calibri"/>
              <a:cs typeface="Calibri"/>
              <a:sym typeface="Calibri"/>
            </a:endParaRPr>
          </a:p>
        </p:txBody>
      </p:sp>
      <p:sp>
        <p:nvSpPr>
          <p:cNvPr id="293" name="Google Shape;293;p32"/>
          <p:cNvSpPr txBox="1"/>
          <p:nvPr/>
        </p:nvSpPr>
        <p:spPr>
          <a:xfrm>
            <a:off x="4339876" y="5022166"/>
            <a:ext cx="9073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Age </a:t>
            </a:r>
            <a:endParaRPr sz="1800">
              <a:solidFill>
                <a:schemeClr val="dk1"/>
              </a:solidFill>
              <a:latin typeface="Calibri"/>
              <a:ea typeface="Calibri"/>
              <a:cs typeface="Calibri"/>
              <a:sym typeface="Calibri"/>
            </a:endParaRPr>
          </a:p>
        </p:txBody>
      </p:sp>
      <p:sp>
        <p:nvSpPr>
          <p:cNvPr id="294" name="Google Shape;294;p32"/>
          <p:cNvSpPr/>
          <p:nvPr/>
        </p:nvSpPr>
        <p:spPr>
          <a:xfrm>
            <a:off x="669383" y="4302954"/>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32"/>
          <p:cNvSpPr/>
          <p:nvPr/>
        </p:nvSpPr>
        <p:spPr>
          <a:xfrm>
            <a:off x="1230917" y="4234375"/>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32"/>
          <p:cNvSpPr/>
          <p:nvPr/>
        </p:nvSpPr>
        <p:spPr>
          <a:xfrm>
            <a:off x="1153545" y="3821724"/>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32"/>
          <p:cNvSpPr/>
          <p:nvPr/>
        </p:nvSpPr>
        <p:spPr>
          <a:xfrm>
            <a:off x="1555649" y="3951849"/>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32"/>
          <p:cNvSpPr/>
          <p:nvPr/>
        </p:nvSpPr>
        <p:spPr>
          <a:xfrm>
            <a:off x="1076173" y="4660509"/>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32"/>
          <p:cNvSpPr/>
          <p:nvPr/>
        </p:nvSpPr>
        <p:spPr>
          <a:xfrm>
            <a:off x="1838173" y="4551484"/>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32"/>
          <p:cNvSpPr/>
          <p:nvPr/>
        </p:nvSpPr>
        <p:spPr>
          <a:xfrm>
            <a:off x="2123044" y="3996397"/>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32"/>
          <p:cNvSpPr/>
          <p:nvPr/>
        </p:nvSpPr>
        <p:spPr>
          <a:xfrm>
            <a:off x="2277789" y="4660509"/>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32"/>
          <p:cNvSpPr/>
          <p:nvPr/>
        </p:nvSpPr>
        <p:spPr>
          <a:xfrm>
            <a:off x="2797120" y="4377984"/>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p32"/>
          <p:cNvSpPr/>
          <p:nvPr/>
        </p:nvSpPr>
        <p:spPr>
          <a:xfrm>
            <a:off x="1158818" y="3832862"/>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32"/>
          <p:cNvSpPr/>
          <p:nvPr/>
        </p:nvSpPr>
        <p:spPr>
          <a:xfrm>
            <a:off x="1560922" y="3962987"/>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32"/>
          <p:cNvSpPr/>
          <p:nvPr/>
        </p:nvSpPr>
        <p:spPr>
          <a:xfrm>
            <a:off x="2455978" y="3245168"/>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32"/>
          <p:cNvSpPr/>
          <p:nvPr/>
        </p:nvSpPr>
        <p:spPr>
          <a:xfrm>
            <a:off x="3200394" y="2837576"/>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32"/>
          <p:cNvSpPr/>
          <p:nvPr/>
        </p:nvSpPr>
        <p:spPr>
          <a:xfrm>
            <a:off x="1531325" y="3139149"/>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32"/>
          <p:cNvSpPr/>
          <p:nvPr/>
        </p:nvSpPr>
        <p:spPr>
          <a:xfrm>
            <a:off x="3355139" y="3606606"/>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32"/>
          <p:cNvSpPr/>
          <p:nvPr/>
        </p:nvSpPr>
        <p:spPr>
          <a:xfrm>
            <a:off x="3640010" y="3051519"/>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32"/>
          <p:cNvSpPr/>
          <p:nvPr/>
        </p:nvSpPr>
        <p:spPr>
          <a:xfrm>
            <a:off x="3807650" y="3425484"/>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32"/>
          <p:cNvSpPr/>
          <p:nvPr/>
        </p:nvSpPr>
        <p:spPr>
          <a:xfrm>
            <a:off x="3794755" y="3715631"/>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32"/>
          <p:cNvSpPr/>
          <p:nvPr/>
        </p:nvSpPr>
        <p:spPr>
          <a:xfrm>
            <a:off x="4234371" y="3548578"/>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32"/>
          <p:cNvSpPr/>
          <p:nvPr/>
        </p:nvSpPr>
        <p:spPr>
          <a:xfrm>
            <a:off x="3717382" y="2663192"/>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32"/>
          <p:cNvSpPr/>
          <p:nvPr/>
        </p:nvSpPr>
        <p:spPr>
          <a:xfrm>
            <a:off x="4301774" y="3045659"/>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32"/>
          <p:cNvSpPr/>
          <p:nvPr/>
        </p:nvSpPr>
        <p:spPr>
          <a:xfrm>
            <a:off x="1566197" y="4611858"/>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32"/>
          <p:cNvSpPr/>
          <p:nvPr/>
        </p:nvSpPr>
        <p:spPr>
          <a:xfrm>
            <a:off x="2500527" y="4206461"/>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32"/>
          <p:cNvSpPr/>
          <p:nvPr/>
        </p:nvSpPr>
        <p:spPr>
          <a:xfrm>
            <a:off x="2077328" y="4353946"/>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32"/>
          <p:cNvSpPr/>
          <p:nvPr/>
        </p:nvSpPr>
        <p:spPr>
          <a:xfrm>
            <a:off x="2430189" y="4812909"/>
            <a:ext cx="154745" cy="109024"/>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32"/>
          <p:cNvSpPr/>
          <p:nvPr/>
        </p:nvSpPr>
        <p:spPr>
          <a:xfrm>
            <a:off x="2338749" y="3510476"/>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32"/>
          <p:cNvSpPr/>
          <p:nvPr/>
        </p:nvSpPr>
        <p:spPr>
          <a:xfrm>
            <a:off x="1900893" y="3489008"/>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32"/>
          <p:cNvSpPr/>
          <p:nvPr/>
        </p:nvSpPr>
        <p:spPr>
          <a:xfrm>
            <a:off x="1968299" y="3069322"/>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32"/>
          <p:cNvSpPr/>
          <p:nvPr/>
        </p:nvSpPr>
        <p:spPr>
          <a:xfrm>
            <a:off x="2717404" y="3836673"/>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32"/>
          <p:cNvSpPr/>
          <p:nvPr/>
        </p:nvSpPr>
        <p:spPr>
          <a:xfrm>
            <a:off x="3045649" y="3261370"/>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2"/>
          <p:cNvSpPr/>
          <p:nvPr/>
        </p:nvSpPr>
        <p:spPr>
          <a:xfrm>
            <a:off x="3604257" y="3958298"/>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2"/>
          <p:cNvSpPr/>
          <p:nvPr/>
        </p:nvSpPr>
        <p:spPr>
          <a:xfrm>
            <a:off x="3474718" y="3323200"/>
            <a:ext cx="154745" cy="109024"/>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2"/>
          <p:cNvSpPr txBox="1"/>
          <p:nvPr/>
        </p:nvSpPr>
        <p:spPr>
          <a:xfrm>
            <a:off x="3123021" y="4605996"/>
            <a:ext cx="9425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Walks </a:t>
            </a:r>
            <a:endParaRPr sz="1800">
              <a:solidFill>
                <a:schemeClr val="dk1"/>
              </a:solidFill>
              <a:latin typeface="Calibri"/>
              <a:ea typeface="Calibri"/>
              <a:cs typeface="Calibri"/>
              <a:sym typeface="Calibri"/>
            </a:endParaRPr>
          </a:p>
        </p:txBody>
      </p:sp>
      <p:sp>
        <p:nvSpPr>
          <p:cNvPr id="327" name="Google Shape;327;p32"/>
          <p:cNvSpPr txBox="1"/>
          <p:nvPr/>
        </p:nvSpPr>
        <p:spPr>
          <a:xfrm>
            <a:off x="2292430" y="2593172"/>
            <a:ext cx="933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Derives </a:t>
            </a:r>
            <a:endParaRPr sz="1800">
              <a:solidFill>
                <a:schemeClr val="dk1"/>
              </a:solidFill>
              <a:latin typeface="Calibri"/>
              <a:ea typeface="Calibri"/>
              <a:cs typeface="Calibri"/>
              <a:sym typeface="Calibri"/>
            </a:endParaRPr>
          </a:p>
        </p:txBody>
      </p:sp>
      <p:sp>
        <p:nvSpPr>
          <p:cNvPr id="328" name="Google Shape;328;p32"/>
          <p:cNvSpPr/>
          <p:nvPr/>
        </p:nvSpPr>
        <p:spPr>
          <a:xfrm>
            <a:off x="2402633" y="3932503"/>
            <a:ext cx="154745" cy="109024"/>
          </a:xfrm>
          <a:prstGeom prst="star5">
            <a:avLst>
              <a:gd fmla="val 19098" name="adj"/>
              <a:gd fmla="val 105146" name="hf"/>
              <a:gd fmla="val 110557" name="vf"/>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29" name="Google Shape;329;p32"/>
          <p:cNvCxnSpPr>
            <a:stCxn id="330" idx="1"/>
          </p:cNvCxnSpPr>
          <p:nvPr/>
        </p:nvCxnSpPr>
        <p:spPr>
          <a:xfrm rot="10800000">
            <a:off x="2640507" y="4083791"/>
            <a:ext cx="881100" cy="339300"/>
          </a:xfrm>
          <a:prstGeom prst="straightConnector1">
            <a:avLst/>
          </a:prstGeom>
          <a:noFill/>
          <a:ln cap="flat" cmpd="sng" w="9525">
            <a:solidFill>
              <a:schemeClr val="accent1"/>
            </a:solidFill>
            <a:prstDash val="solid"/>
            <a:miter lim="800000"/>
            <a:headEnd len="sm" w="sm" type="none"/>
            <a:tailEnd len="med" w="med" type="triangle"/>
          </a:ln>
        </p:spPr>
      </p:cxnSp>
      <p:sp>
        <p:nvSpPr>
          <p:cNvPr id="330" name="Google Shape;330;p32"/>
          <p:cNvSpPr txBox="1"/>
          <p:nvPr/>
        </p:nvSpPr>
        <p:spPr>
          <a:xfrm>
            <a:off x="3521607" y="4238425"/>
            <a:ext cx="1844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New Data Point </a:t>
            </a:r>
            <a:endParaRPr sz="1800">
              <a:solidFill>
                <a:schemeClr val="dk1"/>
              </a:solidFill>
              <a:latin typeface="Calibri"/>
              <a:ea typeface="Calibri"/>
              <a:cs typeface="Calibri"/>
              <a:sym typeface="Calibri"/>
            </a:endParaRPr>
          </a:p>
        </p:txBody>
      </p:sp>
      <p:sp>
        <p:nvSpPr>
          <p:cNvPr id="331" name="Google Shape;331;p32"/>
          <p:cNvSpPr txBox="1"/>
          <p:nvPr/>
        </p:nvSpPr>
        <p:spPr>
          <a:xfrm>
            <a:off x="4260452" y="1604003"/>
            <a:ext cx="7931548" cy="489364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Why Naïve?</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Bayes Theorem has some Independence Assumptions</a:t>
            </a:r>
            <a:endParaRPr/>
          </a:p>
          <a:p>
            <a:pPr indent="-342900" lvl="2" marL="12573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That are often times not correct therefore its kind of naïve to assume that its correct</a:t>
            </a:r>
            <a:endParaRPr/>
          </a:p>
          <a:p>
            <a:pPr indent="-342900" lvl="2" marL="12573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e.g. Features have to be independent</a:t>
            </a:r>
            <a:endParaRPr/>
          </a:p>
          <a:p>
            <a:pPr indent="-342900" lvl="3" marL="17145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 this example Age and salary are not independent</a:t>
            </a:r>
            <a:endParaRPr/>
          </a:p>
          <a:p>
            <a:pPr indent="-342900" lvl="2" marL="12573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i.e. the effect of an attribute value on a given class is independent of the values of the other attributes. </a:t>
            </a:r>
            <a:endParaRPr/>
          </a:p>
          <a:p>
            <a:pPr indent="-342900" lvl="2" marL="12573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This assumption is called classconditional independence. </a:t>
            </a:r>
            <a:endParaRPr/>
          </a:p>
          <a:p>
            <a:pPr indent="-342900" lvl="2" marL="12573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It is made to simplify the computations involved and, in this sense, is considered “naïve.”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Step 1</a:t>
            </a:r>
            <a:endParaRPr/>
          </a:p>
        </p:txBody>
      </p:sp>
      <p:sp>
        <p:nvSpPr>
          <p:cNvPr id="337" name="Google Shape;337;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P(Walks|X) where X 🡪features of new data points</a:t>
            </a:r>
            <a:endParaRPr/>
          </a:p>
          <a:p>
            <a:pPr indent="-50800" lvl="0" marL="228600" rtl="0" algn="l">
              <a:lnSpc>
                <a:spcPct val="90000"/>
              </a:lnSpc>
              <a:spcBef>
                <a:spcPts val="1000"/>
              </a:spcBef>
              <a:spcAft>
                <a:spcPts val="0"/>
              </a:spcAft>
              <a:buClr>
                <a:schemeClr val="dk1"/>
              </a:buClr>
              <a:buSzPts val="2800"/>
              <a:buNone/>
            </a:pPr>
            <a:r>
              <a:t/>
            </a:r>
            <a:endParaRPr/>
          </a:p>
          <a:p>
            <a:pPr indent="-228600" lvl="1" marL="685800" rtl="0" algn="l">
              <a:lnSpc>
                <a:spcPct val="90000"/>
              </a:lnSpc>
              <a:spcBef>
                <a:spcPts val="500"/>
              </a:spcBef>
              <a:spcAft>
                <a:spcPts val="0"/>
              </a:spcAft>
              <a:buClr>
                <a:schemeClr val="dk1"/>
              </a:buClr>
              <a:buSzPts val="2400"/>
              <a:buChar char="•"/>
            </a:pPr>
            <a:r>
              <a:rPr lang="en-US"/>
              <a:t>Posterior probability of somebody being a person that walks to work given that it is placed in the position where we are placing the new observation for our dataset</a:t>
            </a:r>
            <a:endParaRPr/>
          </a:p>
          <a:p>
            <a:pPr indent="-228600" lvl="1" marL="685800" rtl="0" algn="l">
              <a:lnSpc>
                <a:spcPct val="90000"/>
              </a:lnSpc>
              <a:spcBef>
                <a:spcPts val="500"/>
              </a:spcBef>
              <a:spcAft>
                <a:spcPts val="0"/>
              </a:spcAft>
              <a:buClr>
                <a:schemeClr val="dk1"/>
              </a:buClr>
              <a:buSzPts val="2400"/>
              <a:buChar char="•"/>
            </a:pPr>
            <a:r>
              <a:rPr lang="en-US"/>
              <a:t>What is the likelihood of that new observation representing a person who walks to work?</a:t>
            </a:r>
            <a:endParaRPr/>
          </a:p>
          <a:p>
            <a:pPr indent="-76200" lvl="1" marL="685800" rtl="0" algn="l">
              <a:lnSpc>
                <a:spcPct val="90000"/>
              </a:lnSpc>
              <a:spcBef>
                <a:spcPts val="500"/>
              </a:spcBef>
              <a:spcAft>
                <a:spcPts val="0"/>
              </a:spcAft>
              <a:buClr>
                <a:schemeClr val="dk1"/>
              </a:buClr>
              <a:buSzPts val="24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idx="1" type="body"/>
          </p:nvPr>
        </p:nvSpPr>
        <p:spPr>
          <a:xfrm>
            <a:off x="838200" y="1825625"/>
            <a:ext cx="10515600" cy="4351338"/>
          </a:xfrm>
          <a:prstGeom prst="rect">
            <a:avLst/>
          </a:prstGeom>
          <a:blipFill rotWithShape="1">
            <a:blip r:embed="rId3">
              <a:alphaModFix/>
            </a:blip>
            <a:stretch>
              <a:fillRect b="0" l="-1042"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343" name="Google Shape;343;p34"/>
          <p:cNvSpPr txBox="1"/>
          <p:nvPr/>
        </p:nvSpPr>
        <p:spPr>
          <a:xfrm>
            <a:off x="838200" y="562708"/>
            <a:ext cx="24536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Step1</a:t>
            </a:r>
            <a:endParaRPr sz="1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5"/>
          <p:cNvSpPr txBox="1"/>
          <p:nvPr>
            <p:ph idx="1" type="body"/>
          </p:nvPr>
        </p:nvSpPr>
        <p:spPr>
          <a:xfrm>
            <a:off x="838200" y="1825625"/>
            <a:ext cx="10515600" cy="4351338"/>
          </a:xfrm>
          <a:prstGeom prst="rect">
            <a:avLst/>
          </a:prstGeom>
          <a:blipFill rotWithShape="1">
            <a:blip r:embed="rId3">
              <a:alphaModFix/>
            </a:blip>
            <a:stretch>
              <a:fillRect b="0" l="-1042"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cxnSp>
        <p:nvCxnSpPr>
          <p:cNvPr id="349" name="Google Shape;349;p35"/>
          <p:cNvCxnSpPr/>
          <p:nvPr/>
        </p:nvCxnSpPr>
        <p:spPr>
          <a:xfrm rot="10800000">
            <a:off x="6236677" y="2096087"/>
            <a:ext cx="618979" cy="0"/>
          </a:xfrm>
          <a:prstGeom prst="straightConnector1">
            <a:avLst/>
          </a:prstGeom>
          <a:noFill/>
          <a:ln cap="flat" cmpd="sng" w="9525">
            <a:solidFill>
              <a:schemeClr val="accent1"/>
            </a:solidFill>
            <a:prstDash val="solid"/>
            <a:miter lim="800000"/>
            <a:headEnd len="sm" w="sm" type="none"/>
            <a:tailEnd len="med" w="med" type="triangle"/>
          </a:ln>
        </p:spPr>
      </p:cxnSp>
      <p:sp>
        <p:nvSpPr>
          <p:cNvPr id="350" name="Google Shape;350;p35"/>
          <p:cNvSpPr txBox="1"/>
          <p:nvPr/>
        </p:nvSpPr>
        <p:spPr>
          <a:xfrm>
            <a:off x="6855656" y="1858020"/>
            <a:ext cx="18926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Prior Probability</a:t>
            </a:r>
            <a:endParaRPr sz="1800">
              <a:solidFill>
                <a:schemeClr val="dk1"/>
              </a:solidFill>
              <a:latin typeface="Calibri"/>
              <a:ea typeface="Calibri"/>
              <a:cs typeface="Calibri"/>
              <a:sym typeface="Calibri"/>
            </a:endParaRPr>
          </a:p>
        </p:txBody>
      </p:sp>
      <p:sp>
        <p:nvSpPr>
          <p:cNvPr id="351" name="Google Shape;351;p35"/>
          <p:cNvSpPr txBox="1"/>
          <p:nvPr/>
        </p:nvSpPr>
        <p:spPr>
          <a:xfrm>
            <a:off x="838200" y="562708"/>
            <a:ext cx="24536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Step1</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txBox="1"/>
          <p:nvPr>
            <p:ph idx="1" type="body"/>
          </p:nvPr>
        </p:nvSpPr>
        <p:spPr>
          <a:xfrm>
            <a:off x="838200" y="1825625"/>
            <a:ext cx="10515600" cy="4351338"/>
          </a:xfrm>
          <a:prstGeom prst="rect">
            <a:avLst/>
          </a:prstGeom>
          <a:blipFill rotWithShape="1">
            <a:blip r:embed="rId3">
              <a:alphaModFix/>
            </a:blip>
            <a:stretch>
              <a:fillRect b="0" l="-1042"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cxnSp>
        <p:nvCxnSpPr>
          <p:cNvPr id="357" name="Google Shape;357;p36"/>
          <p:cNvCxnSpPr/>
          <p:nvPr/>
        </p:nvCxnSpPr>
        <p:spPr>
          <a:xfrm rot="10800000">
            <a:off x="6236677" y="2096087"/>
            <a:ext cx="618979" cy="0"/>
          </a:xfrm>
          <a:prstGeom prst="straightConnector1">
            <a:avLst/>
          </a:prstGeom>
          <a:noFill/>
          <a:ln cap="flat" cmpd="sng" w="9525">
            <a:solidFill>
              <a:schemeClr val="accent1"/>
            </a:solidFill>
            <a:prstDash val="solid"/>
            <a:miter lim="800000"/>
            <a:headEnd len="sm" w="sm" type="none"/>
            <a:tailEnd len="med" w="med" type="triangle"/>
          </a:ln>
        </p:spPr>
      </p:cxnSp>
      <p:sp>
        <p:nvSpPr>
          <p:cNvPr id="358" name="Google Shape;358;p36"/>
          <p:cNvSpPr txBox="1"/>
          <p:nvPr/>
        </p:nvSpPr>
        <p:spPr>
          <a:xfrm>
            <a:off x="6855656" y="1858020"/>
            <a:ext cx="18926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Prior Probability</a:t>
            </a:r>
            <a:endParaRPr sz="1800">
              <a:solidFill>
                <a:schemeClr val="dk1"/>
              </a:solidFill>
              <a:latin typeface="Calibri"/>
              <a:ea typeface="Calibri"/>
              <a:cs typeface="Calibri"/>
              <a:sym typeface="Calibri"/>
            </a:endParaRPr>
          </a:p>
        </p:txBody>
      </p:sp>
      <p:cxnSp>
        <p:nvCxnSpPr>
          <p:cNvPr id="359" name="Google Shape;359;p36"/>
          <p:cNvCxnSpPr/>
          <p:nvPr/>
        </p:nvCxnSpPr>
        <p:spPr>
          <a:xfrm rot="10800000">
            <a:off x="5008098" y="2504047"/>
            <a:ext cx="703385" cy="0"/>
          </a:xfrm>
          <a:prstGeom prst="straightConnector1">
            <a:avLst/>
          </a:prstGeom>
          <a:noFill/>
          <a:ln cap="flat" cmpd="sng" w="9525">
            <a:solidFill>
              <a:schemeClr val="accent1"/>
            </a:solidFill>
            <a:prstDash val="solid"/>
            <a:miter lim="800000"/>
            <a:headEnd len="sm" w="sm" type="none"/>
            <a:tailEnd len="med" w="med" type="triangle"/>
          </a:ln>
        </p:spPr>
      </p:cxnSp>
      <p:sp>
        <p:nvSpPr>
          <p:cNvPr id="360" name="Google Shape;360;p36"/>
          <p:cNvSpPr txBox="1"/>
          <p:nvPr/>
        </p:nvSpPr>
        <p:spPr>
          <a:xfrm>
            <a:off x="5909310" y="2334155"/>
            <a:ext cx="22499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Marginal Likelihood</a:t>
            </a:r>
            <a:endParaRPr sz="1800">
              <a:solidFill>
                <a:schemeClr val="dk1"/>
              </a:solidFill>
              <a:latin typeface="Calibri"/>
              <a:ea typeface="Calibri"/>
              <a:cs typeface="Calibri"/>
              <a:sym typeface="Calibri"/>
            </a:endParaRPr>
          </a:p>
        </p:txBody>
      </p:sp>
      <p:sp>
        <p:nvSpPr>
          <p:cNvPr id="361" name="Google Shape;361;p36"/>
          <p:cNvSpPr txBox="1"/>
          <p:nvPr/>
        </p:nvSpPr>
        <p:spPr>
          <a:xfrm>
            <a:off x="838200" y="562708"/>
            <a:ext cx="24536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Step1</a:t>
            </a:r>
            <a:endParaRPr sz="1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txBox="1"/>
          <p:nvPr>
            <p:ph idx="1" type="body"/>
          </p:nvPr>
        </p:nvSpPr>
        <p:spPr>
          <a:xfrm>
            <a:off x="838200" y="1825625"/>
            <a:ext cx="10515600" cy="4351338"/>
          </a:xfrm>
          <a:prstGeom prst="rect">
            <a:avLst/>
          </a:prstGeom>
          <a:blipFill rotWithShape="1">
            <a:blip r:embed="rId3">
              <a:alphaModFix/>
            </a:blip>
            <a:stretch>
              <a:fillRect b="0" l="-1042"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cxnSp>
        <p:nvCxnSpPr>
          <p:cNvPr id="367" name="Google Shape;367;p37"/>
          <p:cNvCxnSpPr/>
          <p:nvPr/>
        </p:nvCxnSpPr>
        <p:spPr>
          <a:xfrm rot="10800000">
            <a:off x="6236677" y="2096087"/>
            <a:ext cx="618979" cy="0"/>
          </a:xfrm>
          <a:prstGeom prst="straightConnector1">
            <a:avLst/>
          </a:prstGeom>
          <a:noFill/>
          <a:ln cap="flat" cmpd="sng" w="9525">
            <a:solidFill>
              <a:schemeClr val="accent1"/>
            </a:solidFill>
            <a:prstDash val="solid"/>
            <a:miter lim="800000"/>
            <a:headEnd len="sm" w="sm" type="none"/>
            <a:tailEnd len="med" w="med" type="triangle"/>
          </a:ln>
        </p:spPr>
      </p:cxnSp>
      <p:sp>
        <p:nvSpPr>
          <p:cNvPr id="368" name="Google Shape;368;p37"/>
          <p:cNvSpPr txBox="1"/>
          <p:nvPr/>
        </p:nvSpPr>
        <p:spPr>
          <a:xfrm>
            <a:off x="6855656" y="1858020"/>
            <a:ext cx="18926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Prior Probability</a:t>
            </a:r>
            <a:endParaRPr sz="1800">
              <a:solidFill>
                <a:schemeClr val="dk1"/>
              </a:solidFill>
              <a:latin typeface="Calibri"/>
              <a:ea typeface="Calibri"/>
              <a:cs typeface="Calibri"/>
              <a:sym typeface="Calibri"/>
            </a:endParaRPr>
          </a:p>
        </p:txBody>
      </p:sp>
      <p:cxnSp>
        <p:nvCxnSpPr>
          <p:cNvPr id="369" name="Google Shape;369;p37"/>
          <p:cNvCxnSpPr/>
          <p:nvPr/>
        </p:nvCxnSpPr>
        <p:spPr>
          <a:xfrm rot="10800000">
            <a:off x="5008098" y="2504047"/>
            <a:ext cx="703385" cy="0"/>
          </a:xfrm>
          <a:prstGeom prst="straightConnector1">
            <a:avLst/>
          </a:prstGeom>
          <a:noFill/>
          <a:ln cap="flat" cmpd="sng" w="9525">
            <a:solidFill>
              <a:schemeClr val="accent1"/>
            </a:solidFill>
            <a:prstDash val="solid"/>
            <a:miter lim="800000"/>
            <a:headEnd len="sm" w="sm" type="none"/>
            <a:tailEnd len="med" w="med" type="triangle"/>
          </a:ln>
        </p:spPr>
      </p:cxnSp>
      <p:sp>
        <p:nvSpPr>
          <p:cNvPr id="370" name="Google Shape;370;p37"/>
          <p:cNvSpPr txBox="1"/>
          <p:nvPr/>
        </p:nvSpPr>
        <p:spPr>
          <a:xfrm>
            <a:off x="5909310" y="2334155"/>
            <a:ext cx="22499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Marginal Likelihood</a:t>
            </a:r>
            <a:endParaRPr sz="1800">
              <a:solidFill>
                <a:schemeClr val="dk1"/>
              </a:solidFill>
              <a:latin typeface="Calibri"/>
              <a:ea typeface="Calibri"/>
              <a:cs typeface="Calibri"/>
              <a:sym typeface="Calibri"/>
            </a:endParaRPr>
          </a:p>
        </p:txBody>
      </p:sp>
      <p:sp>
        <p:nvSpPr>
          <p:cNvPr id="371" name="Google Shape;371;p37"/>
          <p:cNvSpPr txBox="1"/>
          <p:nvPr/>
        </p:nvSpPr>
        <p:spPr>
          <a:xfrm>
            <a:off x="3109838" y="1027906"/>
            <a:ext cx="22499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Likelihood</a:t>
            </a:r>
            <a:endParaRPr sz="1800">
              <a:solidFill>
                <a:schemeClr val="dk1"/>
              </a:solidFill>
              <a:latin typeface="Calibri"/>
              <a:ea typeface="Calibri"/>
              <a:cs typeface="Calibri"/>
              <a:sym typeface="Calibri"/>
            </a:endParaRPr>
          </a:p>
        </p:txBody>
      </p:sp>
      <p:cxnSp>
        <p:nvCxnSpPr>
          <p:cNvPr id="372" name="Google Shape;372;p37"/>
          <p:cNvCxnSpPr/>
          <p:nvPr/>
        </p:nvCxnSpPr>
        <p:spPr>
          <a:xfrm>
            <a:off x="3854548" y="1355034"/>
            <a:ext cx="0" cy="428387"/>
          </a:xfrm>
          <a:prstGeom prst="straightConnector1">
            <a:avLst/>
          </a:prstGeom>
          <a:noFill/>
          <a:ln cap="flat" cmpd="sng" w="9525">
            <a:solidFill>
              <a:schemeClr val="accent1"/>
            </a:solidFill>
            <a:prstDash val="solid"/>
            <a:miter lim="800000"/>
            <a:headEnd len="sm" w="sm" type="none"/>
            <a:tailEnd len="med" w="med" type="triangle"/>
          </a:ln>
        </p:spPr>
      </p:cxnSp>
      <p:sp>
        <p:nvSpPr>
          <p:cNvPr id="373" name="Google Shape;373;p37"/>
          <p:cNvSpPr txBox="1"/>
          <p:nvPr/>
        </p:nvSpPr>
        <p:spPr>
          <a:xfrm>
            <a:off x="838200" y="562708"/>
            <a:ext cx="24536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Step1</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idx="1" type="body"/>
          </p:nvPr>
        </p:nvSpPr>
        <p:spPr>
          <a:xfrm>
            <a:off x="838200" y="1825625"/>
            <a:ext cx="10515600" cy="4351338"/>
          </a:xfrm>
          <a:prstGeom prst="rect">
            <a:avLst/>
          </a:prstGeom>
          <a:blipFill rotWithShape="1">
            <a:blip r:embed="rId3">
              <a:alphaModFix/>
            </a:blip>
            <a:stretch>
              <a:fillRect b="0" l="-1042"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cxnSp>
        <p:nvCxnSpPr>
          <p:cNvPr id="379" name="Google Shape;379;p38"/>
          <p:cNvCxnSpPr/>
          <p:nvPr/>
        </p:nvCxnSpPr>
        <p:spPr>
          <a:xfrm rot="10800000">
            <a:off x="6236677" y="2096087"/>
            <a:ext cx="618979" cy="0"/>
          </a:xfrm>
          <a:prstGeom prst="straightConnector1">
            <a:avLst/>
          </a:prstGeom>
          <a:noFill/>
          <a:ln cap="flat" cmpd="sng" w="9525">
            <a:solidFill>
              <a:schemeClr val="accent1"/>
            </a:solidFill>
            <a:prstDash val="solid"/>
            <a:miter lim="800000"/>
            <a:headEnd len="sm" w="sm" type="none"/>
            <a:tailEnd len="med" w="med" type="triangle"/>
          </a:ln>
        </p:spPr>
      </p:cxnSp>
      <p:sp>
        <p:nvSpPr>
          <p:cNvPr id="380" name="Google Shape;380;p38"/>
          <p:cNvSpPr txBox="1"/>
          <p:nvPr/>
        </p:nvSpPr>
        <p:spPr>
          <a:xfrm>
            <a:off x="6855656" y="1858020"/>
            <a:ext cx="18926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Prior Probability</a:t>
            </a:r>
            <a:endParaRPr sz="1800">
              <a:solidFill>
                <a:schemeClr val="dk1"/>
              </a:solidFill>
              <a:latin typeface="Calibri"/>
              <a:ea typeface="Calibri"/>
              <a:cs typeface="Calibri"/>
              <a:sym typeface="Calibri"/>
            </a:endParaRPr>
          </a:p>
        </p:txBody>
      </p:sp>
      <p:cxnSp>
        <p:nvCxnSpPr>
          <p:cNvPr id="381" name="Google Shape;381;p38"/>
          <p:cNvCxnSpPr/>
          <p:nvPr/>
        </p:nvCxnSpPr>
        <p:spPr>
          <a:xfrm rot="10800000">
            <a:off x="5008098" y="2504047"/>
            <a:ext cx="703385" cy="0"/>
          </a:xfrm>
          <a:prstGeom prst="straightConnector1">
            <a:avLst/>
          </a:prstGeom>
          <a:noFill/>
          <a:ln cap="flat" cmpd="sng" w="9525">
            <a:solidFill>
              <a:schemeClr val="accent1"/>
            </a:solidFill>
            <a:prstDash val="solid"/>
            <a:miter lim="800000"/>
            <a:headEnd len="sm" w="sm" type="none"/>
            <a:tailEnd len="med" w="med" type="triangle"/>
          </a:ln>
        </p:spPr>
      </p:cxnSp>
      <p:sp>
        <p:nvSpPr>
          <p:cNvPr id="382" name="Google Shape;382;p38"/>
          <p:cNvSpPr txBox="1"/>
          <p:nvPr/>
        </p:nvSpPr>
        <p:spPr>
          <a:xfrm>
            <a:off x="5909310" y="2334155"/>
            <a:ext cx="22499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Marginal Likelihood</a:t>
            </a:r>
            <a:endParaRPr sz="1800">
              <a:solidFill>
                <a:schemeClr val="dk1"/>
              </a:solidFill>
              <a:latin typeface="Calibri"/>
              <a:ea typeface="Calibri"/>
              <a:cs typeface="Calibri"/>
              <a:sym typeface="Calibri"/>
            </a:endParaRPr>
          </a:p>
        </p:txBody>
      </p:sp>
      <p:sp>
        <p:nvSpPr>
          <p:cNvPr id="383" name="Google Shape;383;p38"/>
          <p:cNvSpPr txBox="1"/>
          <p:nvPr/>
        </p:nvSpPr>
        <p:spPr>
          <a:xfrm>
            <a:off x="3109838" y="1027906"/>
            <a:ext cx="22499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Likelihood</a:t>
            </a:r>
            <a:endParaRPr sz="1800">
              <a:solidFill>
                <a:schemeClr val="dk1"/>
              </a:solidFill>
              <a:latin typeface="Calibri"/>
              <a:ea typeface="Calibri"/>
              <a:cs typeface="Calibri"/>
              <a:sym typeface="Calibri"/>
            </a:endParaRPr>
          </a:p>
        </p:txBody>
      </p:sp>
      <p:cxnSp>
        <p:nvCxnSpPr>
          <p:cNvPr id="384" name="Google Shape;384;p38"/>
          <p:cNvCxnSpPr/>
          <p:nvPr/>
        </p:nvCxnSpPr>
        <p:spPr>
          <a:xfrm>
            <a:off x="3854548" y="1355034"/>
            <a:ext cx="0" cy="428387"/>
          </a:xfrm>
          <a:prstGeom prst="straightConnector1">
            <a:avLst/>
          </a:prstGeom>
          <a:noFill/>
          <a:ln cap="flat" cmpd="sng" w="9525">
            <a:solidFill>
              <a:schemeClr val="accent1"/>
            </a:solidFill>
            <a:prstDash val="solid"/>
            <a:miter lim="800000"/>
            <a:headEnd len="sm" w="sm" type="none"/>
            <a:tailEnd len="med" w="med" type="triangle"/>
          </a:ln>
        </p:spPr>
      </p:cxnSp>
      <p:sp>
        <p:nvSpPr>
          <p:cNvPr id="385" name="Google Shape;385;p38"/>
          <p:cNvSpPr txBox="1"/>
          <p:nvPr/>
        </p:nvSpPr>
        <p:spPr>
          <a:xfrm>
            <a:off x="838200" y="1170368"/>
            <a:ext cx="22499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Posterior Probability</a:t>
            </a:r>
            <a:endParaRPr sz="1800">
              <a:solidFill>
                <a:schemeClr val="dk1"/>
              </a:solidFill>
              <a:latin typeface="Calibri"/>
              <a:ea typeface="Calibri"/>
              <a:cs typeface="Calibri"/>
              <a:sym typeface="Calibri"/>
            </a:endParaRPr>
          </a:p>
        </p:txBody>
      </p:sp>
      <p:cxnSp>
        <p:nvCxnSpPr>
          <p:cNvPr id="386" name="Google Shape;386;p38"/>
          <p:cNvCxnSpPr/>
          <p:nvPr/>
        </p:nvCxnSpPr>
        <p:spPr>
          <a:xfrm>
            <a:off x="1826456" y="1539700"/>
            <a:ext cx="0" cy="428387"/>
          </a:xfrm>
          <a:prstGeom prst="straightConnector1">
            <a:avLst/>
          </a:prstGeom>
          <a:noFill/>
          <a:ln cap="flat" cmpd="sng" w="9525">
            <a:solidFill>
              <a:schemeClr val="accent1"/>
            </a:solidFill>
            <a:prstDash val="solid"/>
            <a:miter lim="800000"/>
            <a:headEnd len="sm" w="sm" type="none"/>
            <a:tailEnd len="med" w="med" type="triangle"/>
          </a:ln>
        </p:spPr>
      </p:cxnSp>
      <p:sp>
        <p:nvSpPr>
          <p:cNvPr id="387" name="Google Shape;387;p38"/>
          <p:cNvSpPr txBox="1"/>
          <p:nvPr/>
        </p:nvSpPr>
        <p:spPr>
          <a:xfrm>
            <a:off x="838200" y="562708"/>
            <a:ext cx="24536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Step1</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Bayesian classifiers</a:t>
            </a:r>
            <a:endParaRPr/>
          </a:p>
        </p:txBody>
      </p:sp>
      <p:sp>
        <p:nvSpPr>
          <p:cNvPr id="103" name="Google Shape;103;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Bayesian classifiers are statistical classifiers</a:t>
            </a:r>
            <a:endParaRPr/>
          </a:p>
          <a:p>
            <a:pPr indent="-228600" lvl="0" marL="228600" rtl="0" algn="l">
              <a:lnSpc>
                <a:spcPct val="90000"/>
              </a:lnSpc>
              <a:spcBef>
                <a:spcPts val="1000"/>
              </a:spcBef>
              <a:spcAft>
                <a:spcPts val="0"/>
              </a:spcAft>
              <a:buClr>
                <a:schemeClr val="dk1"/>
              </a:buClr>
              <a:buSzPts val="2800"/>
              <a:buChar char="•"/>
            </a:pPr>
            <a:r>
              <a:rPr lang="en-US"/>
              <a:t>They can predict class membership probabilities such as the probability that a given tuple belongs to a particular class.</a:t>
            </a:r>
            <a:endParaRPr/>
          </a:p>
          <a:p>
            <a:pPr indent="-228600" lvl="0" marL="228600" rtl="0" algn="l">
              <a:lnSpc>
                <a:spcPct val="90000"/>
              </a:lnSpc>
              <a:spcBef>
                <a:spcPts val="1000"/>
              </a:spcBef>
              <a:spcAft>
                <a:spcPts val="0"/>
              </a:spcAft>
              <a:buClr>
                <a:schemeClr val="dk1"/>
              </a:buClr>
              <a:buSzPts val="2800"/>
              <a:buChar char="•"/>
            </a:pPr>
            <a:r>
              <a:rPr lang="en-US"/>
              <a:t>Bayesian classification is based on Bayes’ theorem.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9"/>
          <p:cNvSpPr txBox="1"/>
          <p:nvPr>
            <p:ph idx="1" type="body"/>
          </p:nvPr>
        </p:nvSpPr>
        <p:spPr>
          <a:xfrm>
            <a:off x="838200" y="1825625"/>
            <a:ext cx="10515600" cy="4351338"/>
          </a:xfrm>
          <a:prstGeom prst="rect">
            <a:avLst/>
          </a:prstGeom>
          <a:blipFill rotWithShape="1">
            <a:blip r:embed="rId3">
              <a:alphaModFix/>
            </a:blip>
            <a:stretch>
              <a:fillRect b="0" l="-1042"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cxnSp>
        <p:nvCxnSpPr>
          <p:cNvPr id="393" name="Google Shape;393;p39"/>
          <p:cNvCxnSpPr/>
          <p:nvPr/>
        </p:nvCxnSpPr>
        <p:spPr>
          <a:xfrm rot="10800000">
            <a:off x="6236677" y="2096087"/>
            <a:ext cx="618979" cy="0"/>
          </a:xfrm>
          <a:prstGeom prst="straightConnector1">
            <a:avLst/>
          </a:prstGeom>
          <a:noFill/>
          <a:ln cap="flat" cmpd="sng" w="9525">
            <a:solidFill>
              <a:schemeClr val="accent1"/>
            </a:solidFill>
            <a:prstDash val="solid"/>
            <a:miter lim="800000"/>
            <a:headEnd len="sm" w="sm" type="none"/>
            <a:tailEnd len="med" w="med" type="triangle"/>
          </a:ln>
        </p:spPr>
      </p:cxnSp>
      <p:sp>
        <p:nvSpPr>
          <p:cNvPr id="394" name="Google Shape;394;p39"/>
          <p:cNvSpPr txBox="1"/>
          <p:nvPr/>
        </p:nvSpPr>
        <p:spPr>
          <a:xfrm>
            <a:off x="6855656" y="1858020"/>
            <a:ext cx="18926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Prior Probability</a:t>
            </a:r>
            <a:endParaRPr sz="1800">
              <a:solidFill>
                <a:schemeClr val="dk1"/>
              </a:solidFill>
              <a:latin typeface="Calibri"/>
              <a:ea typeface="Calibri"/>
              <a:cs typeface="Calibri"/>
              <a:sym typeface="Calibri"/>
            </a:endParaRPr>
          </a:p>
        </p:txBody>
      </p:sp>
      <p:cxnSp>
        <p:nvCxnSpPr>
          <p:cNvPr id="395" name="Google Shape;395;p39"/>
          <p:cNvCxnSpPr/>
          <p:nvPr/>
        </p:nvCxnSpPr>
        <p:spPr>
          <a:xfrm rot="10800000">
            <a:off x="5008098" y="2504047"/>
            <a:ext cx="703385" cy="0"/>
          </a:xfrm>
          <a:prstGeom prst="straightConnector1">
            <a:avLst/>
          </a:prstGeom>
          <a:noFill/>
          <a:ln cap="flat" cmpd="sng" w="9525">
            <a:solidFill>
              <a:schemeClr val="accent1"/>
            </a:solidFill>
            <a:prstDash val="solid"/>
            <a:miter lim="800000"/>
            <a:headEnd len="sm" w="sm" type="none"/>
            <a:tailEnd len="med" w="med" type="triangle"/>
          </a:ln>
        </p:spPr>
      </p:cxnSp>
      <p:sp>
        <p:nvSpPr>
          <p:cNvPr id="396" name="Google Shape;396;p39"/>
          <p:cNvSpPr txBox="1"/>
          <p:nvPr/>
        </p:nvSpPr>
        <p:spPr>
          <a:xfrm>
            <a:off x="5909310" y="2334155"/>
            <a:ext cx="22499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Marginal Likelihood</a:t>
            </a:r>
            <a:endParaRPr sz="1800">
              <a:solidFill>
                <a:schemeClr val="dk1"/>
              </a:solidFill>
              <a:latin typeface="Calibri"/>
              <a:ea typeface="Calibri"/>
              <a:cs typeface="Calibri"/>
              <a:sym typeface="Calibri"/>
            </a:endParaRPr>
          </a:p>
        </p:txBody>
      </p:sp>
      <p:sp>
        <p:nvSpPr>
          <p:cNvPr id="397" name="Google Shape;397;p39"/>
          <p:cNvSpPr txBox="1"/>
          <p:nvPr/>
        </p:nvSpPr>
        <p:spPr>
          <a:xfrm>
            <a:off x="3109838" y="1027906"/>
            <a:ext cx="22499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Likelihood</a:t>
            </a:r>
            <a:endParaRPr sz="1800">
              <a:solidFill>
                <a:schemeClr val="dk1"/>
              </a:solidFill>
              <a:latin typeface="Calibri"/>
              <a:ea typeface="Calibri"/>
              <a:cs typeface="Calibri"/>
              <a:sym typeface="Calibri"/>
            </a:endParaRPr>
          </a:p>
        </p:txBody>
      </p:sp>
      <p:cxnSp>
        <p:nvCxnSpPr>
          <p:cNvPr id="398" name="Google Shape;398;p39"/>
          <p:cNvCxnSpPr/>
          <p:nvPr/>
        </p:nvCxnSpPr>
        <p:spPr>
          <a:xfrm>
            <a:off x="3854548" y="1355034"/>
            <a:ext cx="0" cy="428387"/>
          </a:xfrm>
          <a:prstGeom prst="straightConnector1">
            <a:avLst/>
          </a:prstGeom>
          <a:noFill/>
          <a:ln cap="flat" cmpd="sng" w="9525">
            <a:solidFill>
              <a:schemeClr val="accent1"/>
            </a:solidFill>
            <a:prstDash val="solid"/>
            <a:miter lim="800000"/>
            <a:headEnd len="sm" w="sm" type="none"/>
            <a:tailEnd len="med" w="med" type="triangle"/>
          </a:ln>
        </p:spPr>
      </p:cxnSp>
      <p:sp>
        <p:nvSpPr>
          <p:cNvPr id="399" name="Google Shape;399;p39"/>
          <p:cNvSpPr txBox="1"/>
          <p:nvPr/>
        </p:nvSpPr>
        <p:spPr>
          <a:xfrm>
            <a:off x="838200" y="1170368"/>
            <a:ext cx="22499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Posterior Probability</a:t>
            </a:r>
            <a:endParaRPr sz="1800">
              <a:solidFill>
                <a:schemeClr val="dk1"/>
              </a:solidFill>
              <a:latin typeface="Calibri"/>
              <a:ea typeface="Calibri"/>
              <a:cs typeface="Calibri"/>
              <a:sym typeface="Calibri"/>
            </a:endParaRPr>
          </a:p>
        </p:txBody>
      </p:sp>
      <p:cxnSp>
        <p:nvCxnSpPr>
          <p:cNvPr id="400" name="Google Shape;400;p39"/>
          <p:cNvCxnSpPr/>
          <p:nvPr/>
        </p:nvCxnSpPr>
        <p:spPr>
          <a:xfrm>
            <a:off x="1826456" y="1539700"/>
            <a:ext cx="0" cy="428387"/>
          </a:xfrm>
          <a:prstGeom prst="straightConnector1">
            <a:avLst/>
          </a:prstGeom>
          <a:noFill/>
          <a:ln cap="flat" cmpd="sng" w="9525">
            <a:solidFill>
              <a:schemeClr val="accent1"/>
            </a:solidFill>
            <a:prstDash val="solid"/>
            <a:miter lim="800000"/>
            <a:headEnd len="sm" w="sm" type="none"/>
            <a:tailEnd len="med" w="med" type="triangle"/>
          </a:ln>
        </p:spPr>
      </p:cxnSp>
      <p:sp>
        <p:nvSpPr>
          <p:cNvPr id="401" name="Google Shape;401;p39"/>
          <p:cNvSpPr txBox="1"/>
          <p:nvPr/>
        </p:nvSpPr>
        <p:spPr>
          <a:xfrm>
            <a:off x="838200" y="562708"/>
            <a:ext cx="24536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Step2</a:t>
            </a: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0"/>
          <p:cNvSpPr txBox="1"/>
          <p:nvPr>
            <p:ph idx="1" type="body"/>
          </p:nvPr>
        </p:nvSpPr>
        <p:spPr>
          <a:xfrm>
            <a:off x="838200" y="1825625"/>
            <a:ext cx="10515600" cy="4351338"/>
          </a:xfrm>
          <a:prstGeom prst="rect">
            <a:avLst/>
          </a:prstGeom>
          <a:blipFill rotWithShape="1">
            <a:blip r:embed="rId3">
              <a:alphaModFix/>
            </a:blip>
            <a:stretch>
              <a:fillRect b="0" l="-1042" r="0" t="-224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407" name="Google Shape;407;p40"/>
          <p:cNvSpPr txBox="1"/>
          <p:nvPr>
            <p:ph type="title"/>
          </p:nvPr>
        </p:nvSpPr>
        <p:spPr>
          <a:xfrm>
            <a:off x="838200" y="732441"/>
            <a:ext cx="10515600" cy="590931"/>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Calibri"/>
              <a:buNone/>
            </a:pPr>
            <a:r>
              <a:rPr lang="en-US" sz="3600"/>
              <a:t>Step3</a:t>
            </a:r>
            <a:endParaRPr/>
          </a:p>
        </p:txBody>
      </p:sp>
      <p:cxnSp>
        <p:nvCxnSpPr>
          <p:cNvPr id="408" name="Google Shape;408;p40"/>
          <p:cNvCxnSpPr/>
          <p:nvPr/>
        </p:nvCxnSpPr>
        <p:spPr>
          <a:xfrm flipH="1">
            <a:off x="2335237" y="4614203"/>
            <a:ext cx="675249" cy="281354"/>
          </a:xfrm>
          <a:prstGeom prst="straightConnector1">
            <a:avLst/>
          </a:prstGeom>
          <a:noFill/>
          <a:ln cap="flat" cmpd="sng" w="12700">
            <a:solidFill>
              <a:schemeClr val="accent2"/>
            </a:solidFill>
            <a:prstDash val="solid"/>
            <a:miter lim="800000"/>
            <a:headEnd len="sm" w="sm" type="none"/>
            <a:tailEnd len="sm" w="sm" type="none"/>
          </a:ln>
        </p:spPr>
      </p:cxnSp>
      <p:cxnSp>
        <p:nvCxnSpPr>
          <p:cNvPr id="409" name="Google Shape;409;p40"/>
          <p:cNvCxnSpPr/>
          <p:nvPr/>
        </p:nvCxnSpPr>
        <p:spPr>
          <a:xfrm flipH="1">
            <a:off x="5976425" y="4614203"/>
            <a:ext cx="675249" cy="281354"/>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Naïve Bayes Classifier</a:t>
            </a:r>
            <a:endParaRPr/>
          </a:p>
        </p:txBody>
      </p:sp>
      <p:cxnSp>
        <p:nvCxnSpPr>
          <p:cNvPr id="415" name="Google Shape;415;p41"/>
          <p:cNvCxnSpPr/>
          <p:nvPr/>
        </p:nvCxnSpPr>
        <p:spPr>
          <a:xfrm>
            <a:off x="1083216" y="5022166"/>
            <a:ext cx="30949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16" name="Google Shape;416;p41"/>
          <p:cNvCxnSpPr/>
          <p:nvPr/>
        </p:nvCxnSpPr>
        <p:spPr>
          <a:xfrm rot="10800000">
            <a:off x="1055089" y="2868096"/>
            <a:ext cx="0" cy="2180480"/>
          </a:xfrm>
          <a:prstGeom prst="straightConnector1">
            <a:avLst/>
          </a:prstGeom>
          <a:noFill/>
          <a:ln cap="flat" cmpd="sng" w="9525">
            <a:solidFill>
              <a:schemeClr val="accent1"/>
            </a:solidFill>
            <a:prstDash val="solid"/>
            <a:miter lim="800000"/>
            <a:headEnd len="sm" w="sm" type="none"/>
            <a:tailEnd len="med" w="med" type="triangle"/>
          </a:ln>
        </p:spPr>
      </p:cxnSp>
      <p:sp>
        <p:nvSpPr>
          <p:cNvPr id="417" name="Google Shape;417;p41"/>
          <p:cNvSpPr txBox="1"/>
          <p:nvPr/>
        </p:nvSpPr>
        <p:spPr>
          <a:xfrm>
            <a:off x="290995" y="2545648"/>
            <a:ext cx="9566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Salary </a:t>
            </a:r>
            <a:endParaRPr sz="1800">
              <a:solidFill>
                <a:schemeClr val="dk1"/>
              </a:solidFill>
              <a:latin typeface="Calibri"/>
              <a:ea typeface="Calibri"/>
              <a:cs typeface="Calibri"/>
              <a:sym typeface="Calibri"/>
            </a:endParaRPr>
          </a:p>
        </p:txBody>
      </p:sp>
      <p:sp>
        <p:nvSpPr>
          <p:cNvPr id="418" name="Google Shape;418;p41"/>
          <p:cNvSpPr txBox="1"/>
          <p:nvPr/>
        </p:nvSpPr>
        <p:spPr>
          <a:xfrm>
            <a:off x="3679643" y="5177821"/>
            <a:ext cx="676678"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Age </a:t>
            </a:r>
            <a:endParaRPr sz="1800">
              <a:solidFill>
                <a:schemeClr val="dk1"/>
              </a:solidFill>
              <a:latin typeface="Calibri"/>
              <a:ea typeface="Calibri"/>
              <a:cs typeface="Calibri"/>
              <a:sym typeface="Calibri"/>
            </a:endParaRPr>
          </a:p>
        </p:txBody>
      </p:sp>
      <p:sp>
        <p:nvSpPr>
          <p:cNvPr id="419" name="Google Shape;419;p41"/>
          <p:cNvSpPr/>
          <p:nvPr/>
        </p:nvSpPr>
        <p:spPr>
          <a:xfrm>
            <a:off x="1751429" y="4234413"/>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1"/>
          <p:cNvSpPr/>
          <p:nvPr/>
        </p:nvSpPr>
        <p:spPr>
          <a:xfrm>
            <a:off x="1674057" y="382176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41"/>
          <p:cNvSpPr/>
          <p:nvPr/>
        </p:nvSpPr>
        <p:spPr>
          <a:xfrm>
            <a:off x="2076161" y="395188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41"/>
          <p:cNvSpPr/>
          <p:nvPr/>
        </p:nvSpPr>
        <p:spPr>
          <a:xfrm>
            <a:off x="1596685" y="46605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1"/>
          <p:cNvSpPr/>
          <p:nvPr/>
        </p:nvSpPr>
        <p:spPr>
          <a:xfrm>
            <a:off x="2643556" y="399643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1"/>
          <p:cNvSpPr/>
          <p:nvPr/>
        </p:nvSpPr>
        <p:spPr>
          <a:xfrm>
            <a:off x="3317632" y="437802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p41"/>
          <p:cNvSpPr/>
          <p:nvPr/>
        </p:nvSpPr>
        <p:spPr>
          <a:xfrm>
            <a:off x="1679330" y="3832900"/>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41"/>
          <p:cNvSpPr/>
          <p:nvPr/>
        </p:nvSpPr>
        <p:spPr>
          <a:xfrm>
            <a:off x="2081434" y="396302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1"/>
          <p:cNvSpPr/>
          <p:nvPr/>
        </p:nvSpPr>
        <p:spPr>
          <a:xfrm>
            <a:off x="2976490" y="324520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1"/>
          <p:cNvSpPr/>
          <p:nvPr/>
        </p:nvSpPr>
        <p:spPr>
          <a:xfrm>
            <a:off x="3720906" y="283761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41"/>
          <p:cNvSpPr/>
          <p:nvPr/>
        </p:nvSpPr>
        <p:spPr>
          <a:xfrm>
            <a:off x="2051837" y="313918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41"/>
          <p:cNvSpPr/>
          <p:nvPr/>
        </p:nvSpPr>
        <p:spPr>
          <a:xfrm>
            <a:off x="3875651" y="360664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1"/>
          <p:cNvSpPr/>
          <p:nvPr/>
        </p:nvSpPr>
        <p:spPr>
          <a:xfrm>
            <a:off x="4160522" y="305155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1"/>
          <p:cNvSpPr/>
          <p:nvPr/>
        </p:nvSpPr>
        <p:spPr>
          <a:xfrm>
            <a:off x="4328162" y="3425522"/>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41"/>
          <p:cNvSpPr/>
          <p:nvPr/>
        </p:nvSpPr>
        <p:spPr>
          <a:xfrm>
            <a:off x="4315267" y="3715669"/>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41"/>
          <p:cNvSpPr/>
          <p:nvPr/>
        </p:nvSpPr>
        <p:spPr>
          <a:xfrm>
            <a:off x="4754883" y="354861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41"/>
          <p:cNvSpPr/>
          <p:nvPr/>
        </p:nvSpPr>
        <p:spPr>
          <a:xfrm>
            <a:off x="4237894" y="266323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41"/>
          <p:cNvSpPr/>
          <p:nvPr/>
        </p:nvSpPr>
        <p:spPr>
          <a:xfrm>
            <a:off x="4822286" y="30456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41"/>
          <p:cNvSpPr/>
          <p:nvPr/>
        </p:nvSpPr>
        <p:spPr>
          <a:xfrm>
            <a:off x="2086709" y="4611896"/>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1"/>
          <p:cNvSpPr/>
          <p:nvPr/>
        </p:nvSpPr>
        <p:spPr>
          <a:xfrm>
            <a:off x="3021039" y="4206499"/>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1"/>
          <p:cNvSpPr/>
          <p:nvPr/>
        </p:nvSpPr>
        <p:spPr>
          <a:xfrm>
            <a:off x="2597840" y="4353984"/>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41"/>
          <p:cNvSpPr/>
          <p:nvPr/>
        </p:nvSpPr>
        <p:spPr>
          <a:xfrm>
            <a:off x="2950701" y="48129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41"/>
          <p:cNvSpPr/>
          <p:nvPr/>
        </p:nvSpPr>
        <p:spPr>
          <a:xfrm>
            <a:off x="2859261" y="351051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1"/>
          <p:cNvSpPr/>
          <p:nvPr/>
        </p:nvSpPr>
        <p:spPr>
          <a:xfrm>
            <a:off x="2421405" y="348904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1"/>
          <p:cNvSpPr/>
          <p:nvPr/>
        </p:nvSpPr>
        <p:spPr>
          <a:xfrm>
            <a:off x="2488811" y="306936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41"/>
          <p:cNvSpPr/>
          <p:nvPr/>
        </p:nvSpPr>
        <p:spPr>
          <a:xfrm>
            <a:off x="3237916" y="3836711"/>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41"/>
          <p:cNvSpPr/>
          <p:nvPr/>
        </p:nvSpPr>
        <p:spPr>
          <a:xfrm>
            <a:off x="3566161" y="326140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1"/>
          <p:cNvSpPr/>
          <p:nvPr/>
        </p:nvSpPr>
        <p:spPr>
          <a:xfrm>
            <a:off x="4124769" y="395833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1"/>
          <p:cNvSpPr/>
          <p:nvPr/>
        </p:nvSpPr>
        <p:spPr>
          <a:xfrm>
            <a:off x="3995230" y="332323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41"/>
          <p:cNvSpPr txBox="1"/>
          <p:nvPr/>
        </p:nvSpPr>
        <p:spPr>
          <a:xfrm>
            <a:off x="3288325" y="4606031"/>
            <a:ext cx="10581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Walks </a:t>
            </a:r>
            <a:endParaRPr sz="1800">
              <a:solidFill>
                <a:schemeClr val="dk1"/>
              </a:solidFill>
              <a:latin typeface="Calibri"/>
              <a:ea typeface="Calibri"/>
              <a:cs typeface="Calibri"/>
              <a:sym typeface="Calibri"/>
            </a:endParaRPr>
          </a:p>
        </p:txBody>
      </p:sp>
      <p:sp>
        <p:nvSpPr>
          <p:cNvPr id="449" name="Google Shape;449;p41"/>
          <p:cNvSpPr txBox="1"/>
          <p:nvPr/>
        </p:nvSpPr>
        <p:spPr>
          <a:xfrm>
            <a:off x="4937689" y="3225938"/>
            <a:ext cx="882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Derives </a:t>
            </a:r>
            <a:endParaRPr sz="1800">
              <a:solidFill>
                <a:schemeClr val="dk1"/>
              </a:solidFill>
              <a:latin typeface="Calibri"/>
              <a:ea typeface="Calibri"/>
              <a:cs typeface="Calibri"/>
              <a:sym typeface="Calibri"/>
            </a:endParaRPr>
          </a:p>
        </p:txBody>
      </p:sp>
      <p:sp>
        <p:nvSpPr>
          <p:cNvPr id="450" name="Google Shape;450;p41"/>
          <p:cNvSpPr/>
          <p:nvPr/>
        </p:nvSpPr>
        <p:spPr>
          <a:xfrm>
            <a:off x="2923145" y="3932541"/>
            <a:ext cx="115403" cy="88480"/>
          </a:xfrm>
          <a:prstGeom prst="star5">
            <a:avLst>
              <a:gd fmla="val 19098" name="adj"/>
              <a:gd fmla="val 105146" name="hf"/>
              <a:gd fmla="val 110557" name="vf"/>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51" name="Google Shape;451;p41"/>
          <p:cNvCxnSpPr/>
          <p:nvPr/>
        </p:nvCxnSpPr>
        <p:spPr>
          <a:xfrm rot="10800000">
            <a:off x="3160880" y="4083771"/>
            <a:ext cx="1151157" cy="340597"/>
          </a:xfrm>
          <a:prstGeom prst="straightConnector1">
            <a:avLst/>
          </a:prstGeom>
          <a:noFill/>
          <a:ln cap="flat" cmpd="sng" w="9525">
            <a:solidFill>
              <a:schemeClr val="accent1"/>
            </a:solidFill>
            <a:prstDash val="solid"/>
            <a:miter lim="800000"/>
            <a:headEnd len="sm" w="sm" type="none"/>
            <a:tailEnd len="med" w="med" type="triangle"/>
          </a:ln>
        </p:spPr>
      </p:cxnSp>
      <p:sp>
        <p:nvSpPr>
          <p:cNvPr id="452" name="Google Shape;452;p41"/>
          <p:cNvSpPr txBox="1"/>
          <p:nvPr/>
        </p:nvSpPr>
        <p:spPr>
          <a:xfrm>
            <a:off x="4288157" y="4139272"/>
            <a:ext cx="1375256"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New Data Point </a:t>
            </a:r>
            <a:endParaRPr sz="1800">
              <a:solidFill>
                <a:schemeClr val="dk1"/>
              </a:solidFill>
              <a:latin typeface="Calibri"/>
              <a:ea typeface="Calibri"/>
              <a:cs typeface="Calibri"/>
              <a:sym typeface="Calibri"/>
            </a:endParaRPr>
          </a:p>
        </p:txBody>
      </p:sp>
      <p:sp>
        <p:nvSpPr>
          <p:cNvPr id="453" name="Google Shape;453;p41"/>
          <p:cNvSpPr txBox="1"/>
          <p:nvPr>
            <p:ph idx="1" type="body"/>
          </p:nvPr>
        </p:nvSpPr>
        <p:spPr>
          <a:xfrm>
            <a:off x="6507475" y="1648484"/>
            <a:ext cx="5542663" cy="4351338"/>
          </a:xfrm>
          <a:prstGeom prst="rect">
            <a:avLst/>
          </a:prstGeom>
          <a:blipFill rotWithShape="1">
            <a:blip r:embed="rId3">
              <a:alphaModFix/>
            </a:blip>
            <a:stretch>
              <a:fillRect b="0" l="-1867"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454" name="Google Shape;454;p41"/>
          <p:cNvSpPr/>
          <p:nvPr/>
        </p:nvSpPr>
        <p:spPr>
          <a:xfrm>
            <a:off x="4974686"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41"/>
          <p:cNvSpPr/>
          <p:nvPr/>
        </p:nvSpPr>
        <p:spPr>
          <a:xfrm>
            <a:off x="4539759" y="291498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41"/>
          <p:cNvSpPr/>
          <p:nvPr/>
        </p:nvSpPr>
        <p:spPr>
          <a:xfrm>
            <a:off x="4519867"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Naïve Bayes Classifier</a:t>
            </a:r>
            <a:endParaRPr/>
          </a:p>
        </p:txBody>
      </p:sp>
      <p:cxnSp>
        <p:nvCxnSpPr>
          <p:cNvPr id="462" name="Google Shape;462;p42"/>
          <p:cNvCxnSpPr/>
          <p:nvPr/>
        </p:nvCxnSpPr>
        <p:spPr>
          <a:xfrm>
            <a:off x="1083216" y="5022166"/>
            <a:ext cx="30949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3" name="Google Shape;463;p42"/>
          <p:cNvCxnSpPr/>
          <p:nvPr/>
        </p:nvCxnSpPr>
        <p:spPr>
          <a:xfrm rot="10800000">
            <a:off x="1055089" y="2868096"/>
            <a:ext cx="0" cy="2180480"/>
          </a:xfrm>
          <a:prstGeom prst="straightConnector1">
            <a:avLst/>
          </a:prstGeom>
          <a:noFill/>
          <a:ln cap="flat" cmpd="sng" w="9525">
            <a:solidFill>
              <a:schemeClr val="accent1"/>
            </a:solidFill>
            <a:prstDash val="solid"/>
            <a:miter lim="800000"/>
            <a:headEnd len="sm" w="sm" type="none"/>
            <a:tailEnd len="med" w="med" type="triangle"/>
          </a:ln>
        </p:spPr>
      </p:cxnSp>
      <p:sp>
        <p:nvSpPr>
          <p:cNvPr id="464" name="Google Shape;464;p42"/>
          <p:cNvSpPr txBox="1"/>
          <p:nvPr/>
        </p:nvSpPr>
        <p:spPr>
          <a:xfrm>
            <a:off x="290995" y="2545648"/>
            <a:ext cx="9566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Salary </a:t>
            </a:r>
            <a:endParaRPr sz="1800">
              <a:solidFill>
                <a:schemeClr val="dk1"/>
              </a:solidFill>
              <a:latin typeface="Calibri"/>
              <a:ea typeface="Calibri"/>
              <a:cs typeface="Calibri"/>
              <a:sym typeface="Calibri"/>
            </a:endParaRPr>
          </a:p>
        </p:txBody>
      </p:sp>
      <p:sp>
        <p:nvSpPr>
          <p:cNvPr id="465" name="Google Shape;465;p42"/>
          <p:cNvSpPr txBox="1"/>
          <p:nvPr/>
        </p:nvSpPr>
        <p:spPr>
          <a:xfrm>
            <a:off x="3679643" y="5177821"/>
            <a:ext cx="676678"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Age </a:t>
            </a:r>
            <a:endParaRPr sz="1800">
              <a:solidFill>
                <a:schemeClr val="dk1"/>
              </a:solidFill>
              <a:latin typeface="Calibri"/>
              <a:ea typeface="Calibri"/>
              <a:cs typeface="Calibri"/>
              <a:sym typeface="Calibri"/>
            </a:endParaRPr>
          </a:p>
        </p:txBody>
      </p:sp>
      <p:sp>
        <p:nvSpPr>
          <p:cNvPr id="466" name="Google Shape;466;p42"/>
          <p:cNvSpPr/>
          <p:nvPr/>
        </p:nvSpPr>
        <p:spPr>
          <a:xfrm>
            <a:off x="1751429" y="4234413"/>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42"/>
          <p:cNvSpPr/>
          <p:nvPr/>
        </p:nvSpPr>
        <p:spPr>
          <a:xfrm>
            <a:off x="1674057" y="382176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42"/>
          <p:cNvSpPr/>
          <p:nvPr/>
        </p:nvSpPr>
        <p:spPr>
          <a:xfrm>
            <a:off x="2076161" y="395188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42"/>
          <p:cNvSpPr/>
          <p:nvPr/>
        </p:nvSpPr>
        <p:spPr>
          <a:xfrm>
            <a:off x="1596685" y="46605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42"/>
          <p:cNvSpPr/>
          <p:nvPr/>
        </p:nvSpPr>
        <p:spPr>
          <a:xfrm>
            <a:off x="2643556" y="399643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1" name="Google Shape;471;p42"/>
          <p:cNvSpPr/>
          <p:nvPr/>
        </p:nvSpPr>
        <p:spPr>
          <a:xfrm>
            <a:off x="3317632" y="437802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42"/>
          <p:cNvSpPr/>
          <p:nvPr/>
        </p:nvSpPr>
        <p:spPr>
          <a:xfrm>
            <a:off x="1679330" y="3832900"/>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42"/>
          <p:cNvSpPr/>
          <p:nvPr/>
        </p:nvSpPr>
        <p:spPr>
          <a:xfrm>
            <a:off x="2081434" y="396302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42"/>
          <p:cNvSpPr/>
          <p:nvPr/>
        </p:nvSpPr>
        <p:spPr>
          <a:xfrm>
            <a:off x="2976490" y="324520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42"/>
          <p:cNvSpPr/>
          <p:nvPr/>
        </p:nvSpPr>
        <p:spPr>
          <a:xfrm>
            <a:off x="3720906" y="283761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42"/>
          <p:cNvSpPr/>
          <p:nvPr/>
        </p:nvSpPr>
        <p:spPr>
          <a:xfrm>
            <a:off x="2051837" y="313918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42"/>
          <p:cNvSpPr/>
          <p:nvPr/>
        </p:nvSpPr>
        <p:spPr>
          <a:xfrm>
            <a:off x="3875651" y="360664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42"/>
          <p:cNvSpPr/>
          <p:nvPr/>
        </p:nvSpPr>
        <p:spPr>
          <a:xfrm>
            <a:off x="4160522" y="305155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42"/>
          <p:cNvSpPr/>
          <p:nvPr/>
        </p:nvSpPr>
        <p:spPr>
          <a:xfrm>
            <a:off x="4328162" y="3425522"/>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42"/>
          <p:cNvSpPr/>
          <p:nvPr/>
        </p:nvSpPr>
        <p:spPr>
          <a:xfrm>
            <a:off x="4315267" y="3715669"/>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42"/>
          <p:cNvSpPr/>
          <p:nvPr/>
        </p:nvSpPr>
        <p:spPr>
          <a:xfrm>
            <a:off x="4754883" y="354861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42"/>
          <p:cNvSpPr/>
          <p:nvPr/>
        </p:nvSpPr>
        <p:spPr>
          <a:xfrm>
            <a:off x="4237894" y="266323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42"/>
          <p:cNvSpPr/>
          <p:nvPr/>
        </p:nvSpPr>
        <p:spPr>
          <a:xfrm>
            <a:off x="4822286" y="30456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42"/>
          <p:cNvSpPr/>
          <p:nvPr/>
        </p:nvSpPr>
        <p:spPr>
          <a:xfrm>
            <a:off x="2086709" y="4611896"/>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42"/>
          <p:cNvSpPr/>
          <p:nvPr/>
        </p:nvSpPr>
        <p:spPr>
          <a:xfrm>
            <a:off x="3021039" y="4206499"/>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42"/>
          <p:cNvSpPr/>
          <p:nvPr/>
        </p:nvSpPr>
        <p:spPr>
          <a:xfrm>
            <a:off x="2668180" y="4255508"/>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42"/>
          <p:cNvSpPr/>
          <p:nvPr/>
        </p:nvSpPr>
        <p:spPr>
          <a:xfrm>
            <a:off x="2950701" y="48129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8" name="Google Shape;488;p42"/>
          <p:cNvSpPr/>
          <p:nvPr/>
        </p:nvSpPr>
        <p:spPr>
          <a:xfrm>
            <a:off x="2859261" y="3355772"/>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 name="Google Shape;489;p42"/>
          <p:cNvSpPr/>
          <p:nvPr/>
        </p:nvSpPr>
        <p:spPr>
          <a:xfrm>
            <a:off x="2421405" y="348904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 name="Google Shape;490;p42"/>
          <p:cNvSpPr/>
          <p:nvPr/>
        </p:nvSpPr>
        <p:spPr>
          <a:xfrm>
            <a:off x="2488811" y="306936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42"/>
          <p:cNvSpPr/>
          <p:nvPr/>
        </p:nvSpPr>
        <p:spPr>
          <a:xfrm>
            <a:off x="3237916" y="3836711"/>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42"/>
          <p:cNvSpPr/>
          <p:nvPr/>
        </p:nvSpPr>
        <p:spPr>
          <a:xfrm>
            <a:off x="3566161" y="326140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3" name="Google Shape;493;p42"/>
          <p:cNvSpPr/>
          <p:nvPr/>
        </p:nvSpPr>
        <p:spPr>
          <a:xfrm>
            <a:off x="4124769" y="395833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42"/>
          <p:cNvSpPr/>
          <p:nvPr/>
        </p:nvSpPr>
        <p:spPr>
          <a:xfrm>
            <a:off x="3995230" y="332323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42"/>
          <p:cNvSpPr txBox="1"/>
          <p:nvPr/>
        </p:nvSpPr>
        <p:spPr>
          <a:xfrm>
            <a:off x="3288325" y="4606031"/>
            <a:ext cx="10581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Walks </a:t>
            </a:r>
            <a:endParaRPr sz="1800">
              <a:solidFill>
                <a:schemeClr val="dk1"/>
              </a:solidFill>
              <a:latin typeface="Calibri"/>
              <a:ea typeface="Calibri"/>
              <a:cs typeface="Calibri"/>
              <a:sym typeface="Calibri"/>
            </a:endParaRPr>
          </a:p>
        </p:txBody>
      </p:sp>
      <p:sp>
        <p:nvSpPr>
          <p:cNvPr id="496" name="Google Shape;496;p42"/>
          <p:cNvSpPr txBox="1"/>
          <p:nvPr/>
        </p:nvSpPr>
        <p:spPr>
          <a:xfrm>
            <a:off x="4937689" y="3225938"/>
            <a:ext cx="882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Derives </a:t>
            </a:r>
            <a:endParaRPr sz="1800">
              <a:solidFill>
                <a:schemeClr val="dk1"/>
              </a:solidFill>
              <a:latin typeface="Calibri"/>
              <a:ea typeface="Calibri"/>
              <a:cs typeface="Calibri"/>
              <a:sym typeface="Calibri"/>
            </a:endParaRPr>
          </a:p>
        </p:txBody>
      </p:sp>
      <p:sp>
        <p:nvSpPr>
          <p:cNvPr id="497" name="Google Shape;497;p42"/>
          <p:cNvSpPr/>
          <p:nvPr/>
        </p:nvSpPr>
        <p:spPr>
          <a:xfrm>
            <a:off x="2923145" y="3932541"/>
            <a:ext cx="115403" cy="88480"/>
          </a:xfrm>
          <a:prstGeom prst="star5">
            <a:avLst>
              <a:gd fmla="val 19098" name="adj"/>
              <a:gd fmla="val 105146" name="hf"/>
              <a:gd fmla="val 110557" name="vf"/>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98" name="Google Shape;498;p42"/>
          <p:cNvCxnSpPr/>
          <p:nvPr/>
        </p:nvCxnSpPr>
        <p:spPr>
          <a:xfrm rot="10800000">
            <a:off x="3160880" y="4083771"/>
            <a:ext cx="1151157" cy="340597"/>
          </a:xfrm>
          <a:prstGeom prst="straightConnector1">
            <a:avLst/>
          </a:prstGeom>
          <a:noFill/>
          <a:ln cap="flat" cmpd="sng" w="9525">
            <a:solidFill>
              <a:schemeClr val="accent1"/>
            </a:solidFill>
            <a:prstDash val="solid"/>
            <a:miter lim="800000"/>
            <a:headEnd len="sm" w="sm" type="none"/>
            <a:tailEnd len="med" w="med" type="triangle"/>
          </a:ln>
        </p:spPr>
      </p:cxnSp>
      <p:sp>
        <p:nvSpPr>
          <p:cNvPr id="499" name="Google Shape;499;p42"/>
          <p:cNvSpPr txBox="1"/>
          <p:nvPr/>
        </p:nvSpPr>
        <p:spPr>
          <a:xfrm>
            <a:off x="4288157" y="4139272"/>
            <a:ext cx="1375256"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New Data Point </a:t>
            </a:r>
            <a:endParaRPr sz="1800">
              <a:solidFill>
                <a:schemeClr val="dk1"/>
              </a:solidFill>
              <a:latin typeface="Calibri"/>
              <a:ea typeface="Calibri"/>
              <a:cs typeface="Calibri"/>
              <a:sym typeface="Calibri"/>
            </a:endParaRPr>
          </a:p>
        </p:txBody>
      </p:sp>
      <p:sp>
        <p:nvSpPr>
          <p:cNvPr id="500" name="Google Shape;500;p42"/>
          <p:cNvSpPr txBox="1"/>
          <p:nvPr>
            <p:ph idx="1" type="body"/>
          </p:nvPr>
        </p:nvSpPr>
        <p:spPr>
          <a:xfrm>
            <a:off x="5826629" y="1648484"/>
            <a:ext cx="6223509" cy="4351338"/>
          </a:xfrm>
          <a:prstGeom prst="rect">
            <a:avLst/>
          </a:prstGeom>
          <a:blipFill rotWithShape="1">
            <a:blip r:embed="rId3">
              <a:alphaModFix/>
            </a:blip>
            <a:stretch>
              <a:fillRect b="0" l="-880" r="-586" t="-252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501" name="Google Shape;501;p42"/>
          <p:cNvSpPr/>
          <p:nvPr/>
        </p:nvSpPr>
        <p:spPr>
          <a:xfrm>
            <a:off x="4974686"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42"/>
          <p:cNvSpPr/>
          <p:nvPr/>
        </p:nvSpPr>
        <p:spPr>
          <a:xfrm>
            <a:off x="4539759" y="291498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42"/>
          <p:cNvSpPr/>
          <p:nvPr/>
        </p:nvSpPr>
        <p:spPr>
          <a:xfrm>
            <a:off x="4519867"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42"/>
          <p:cNvSpPr/>
          <p:nvPr/>
        </p:nvSpPr>
        <p:spPr>
          <a:xfrm>
            <a:off x="2459805" y="3488786"/>
            <a:ext cx="1018105" cy="991349"/>
          </a:xfrm>
          <a:prstGeom prst="flowChartConnector">
            <a:avLst/>
          </a:prstGeom>
          <a:solidFill>
            <a:schemeClr val="accent1">
              <a:alpha val="0"/>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Naïve Bayes Classifier</a:t>
            </a:r>
            <a:endParaRPr/>
          </a:p>
        </p:txBody>
      </p:sp>
      <p:cxnSp>
        <p:nvCxnSpPr>
          <p:cNvPr id="510" name="Google Shape;510;p43"/>
          <p:cNvCxnSpPr/>
          <p:nvPr/>
        </p:nvCxnSpPr>
        <p:spPr>
          <a:xfrm>
            <a:off x="1083216" y="5022166"/>
            <a:ext cx="30949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511" name="Google Shape;511;p43"/>
          <p:cNvCxnSpPr/>
          <p:nvPr/>
        </p:nvCxnSpPr>
        <p:spPr>
          <a:xfrm rot="10800000">
            <a:off x="1055089" y="2868096"/>
            <a:ext cx="0" cy="2180480"/>
          </a:xfrm>
          <a:prstGeom prst="straightConnector1">
            <a:avLst/>
          </a:prstGeom>
          <a:noFill/>
          <a:ln cap="flat" cmpd="sng" w="9525">
            <a:solidFill>
              <a:schemeClr val="accent1"/>
            </a:solidFill>
            <a:prstDash val="solid"/>
            <a:miter lim="800000"/>
            <a:headEnd len="sm" w="sm" type="none"/>
            <a:tailEnd len="med" w="med" type="triangle"/>
          </a:ln>
        </p:spPr>
      </p:cxnSp>
      <p:sp>
        <p:nvSpPr>
          <p:cNvPr id="512" name="Google Shape;512;p43"/>
          <p:cNvSpPr txBox="1"/>
          <p:nvPr/>
        </p:nvSpPr>
        <p:spPr>
          <a:xfrm>
            <a:off x="290995" y="2545648"/>
            <a:ext cx="9566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Salary </a:t>
            </a:r>
            <a:endParaRPr sz="1800">
              <a:solidFill>
                <a:schemeClr val="dk1"/>
              </a:solidFill>
              <a:latin typeface="Calibri"/>
              <a:ea typeface="Calibri"/>
              <a:cs typeface="Calibri"/>
              <a:sym typeface="Calibri"/>
            </a:endParaRPr>
          </a:p>
        </p:txBody>
      </p:sp>
      <p:sp>
        <p:nvSpPr>
          <p:cNvPr id="513" name="Google Shape;513;p43"/>
          <p:cNvSpPr txBox="1"/>
          <p:nvPr/>
        </p:nvSpPr>
        <p:spPr>
          <a:xfrm>
            <a:off x="3679643" y="5177821"/>
            <a:ext cx="676678"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Age </a:t>
            </a:r>
            <a:endParaRPr sz="1800">
              <a:solidFill>
                <a:schemeClr val="dk1"/>
              </a:solidFill>
              <a:latin typeface="Calibri"/>
              <a:ea typeface="Calibri"/>
              <a:cs typeface="Calibri"/>
              <a:sym typeface="Calibri"/>
            </a:endParaRPr>
          </a:p>
        </p:txBody>
      </p:sp>
      <p:sp>
        <p:nvSpPr>
          <p:cNvPr id="514" name="Google Shape;514;p43"/>
          <p:cNvSpPr/>
          <p:nvPr/>
        </p:nvSpPr>
        <p:spPr>
          <a:xfrm>
            <a:off x="1751429" y="4234413"/>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43"/>
          <p:cNvSpPr/>
          <p:nvPr/>
        </p:nvSpPr>
        <p:spPr>
          <a:xfrm>
            <a:off x="1674057" y="382176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43"/>
          <p:cNvSpPr/>
          <p:nvPr/>
        </p:nvSpPr>
        <p:spPr>
          <a:xfrm>
            <a:off x="2076161" y="395188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43"/>
          <p:cNvSpPr/>
          <p:nvPr/>
        </p:nvSpPr>
        <p:spPr>
          <a:xfrm>
            <a:off x="1596685" y="46605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43"/>
          <p:cNvSpPr/>
          <p:nvPr/>
        </p:nvSpPr>
        <p:spPr>
          <a:xfrm>
            <a:off x="2643556" y="399643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 name="Google Shape;519;p43"/>
          <p:cNvSpPr/>
          <p:nvPr/>
        </p:nvSpPr>
        <p:spPr>
          <a:xfrm>
            <a:off x="3317632" y="437802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0" name="Google Shape;520;p43"/>
          <p:cNvSpPr/>
          <p:nvPr/>
        </p:nvSpPr>
        <p:spPr>
          <a:xfrm>
            <a:off x="1679330" y="3832900"/>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p43"/>
          <p:cNvSpPr/>
          <p:nvPr/>
        </p:nvSpPr>
        <p:spPr>
          <a:xfrm>
            <a:off x="2081434" y="396302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43"/>
          <p:cNvSpPr/>
          <p:nvPr/>
        </p:nvSpPr>
        <p:spPr>
          <a:xfrm>
            <a:off x="2976490" y="324520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p43"/>
          <p:cNvSpPr/>
          <p:nvPr/>
        </p:nvSpPr>
        <p:spPr>
          <a:xfrm>
            <a:off x="3720906" y="283761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p43"/>
          <p:cNvSpPr/>
          <p:nvPr/>
        </p:nvSpPr>
        <p:spPr>
          <a:xfrm>
            <a:off x="2051837" y="313918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43"/>
          <p:cNvSpPr/>
          <p:nvPr/>
        </p:nvSpPr>
        <p:spPr>
          <a:xfrm>
            <a:off x="3875651" y="360664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6" name="Google Shape;526;p43"/>
          <p:cNvSpPr/>
          <p:nvPr/>
        </p:nvSpPr>
        <p:spPr>
          <a:xfrm>
            <a:off x="4160522" y="305155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43"/>
          <p:cNvSpPr/>
          <p:nvPr/>
        </p:nvSpPr>
        <p:spPr>
          <a:xfrm>
            <a:off x="4328162" y="3425522"/>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43"/>
          <p:cNvSpPr/>
          <p:nvPr/>
        </p:nvSpPr>
        <p:spPr>
          <a:xfrm>
            <a:off x="4315267" y="3715669"/>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43"/>
          <p:cNvSpPr/>
          <p:nvPr/>
        </p:nvSpPr>
        <p:spPr>
          <a:xfrm>
            <a:off x="4754883" y="354861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 name="Google Shape;530;p43"/>
          <p:cNvSpPr/>
          <p:nvPr/>
        </p:nvSpPr>
        <p:spPr>
          <a:xfrm>
            <a:off x="4237894" y="266323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Google Shape;531;p43"/>
          <p:cNvSpPr/>
          <p:nvPr/>
        </p:nvSpPr>
        <p:spPr>
          <a:xfrm>
            <a:off x="4822286" y="30456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43"/>
          <p:cNvSpPr/>
          <p:nvPr/>
        </p:nvSpPr>
        <p:spPr>
          <a:xfrm>
            <a:off x="2086709" y="4611896"/>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43"/>
          <p:cNvSpPr/>
          <p:nvPr/>
        </p:nvSpPr>
        <p:spPr>
          <a:xfrm>
            <a:off x="3021039" y="4206499"/>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43"/>
          <p:cNvSpPr/>
          <p:nvPr/>
        </p:nvSpPr>
        <p:spPr>
          <a:xfrm>
            <a:off x="2668180" y="4255508"/>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43"/>
          <p:cNvSpPr/>
          <p:nvPr/>
        </p:nvSpPr>
        <p:spPr>
          <a:xfrm>
            <a:off x="2950701" y="48129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43"/>
          <p:cNvSpPr/>
          <p:nvPr/>
        </p:nvSpPr>
        <p:spPr>
          <a:xfrm>
            <a:off x="2859261" y="3355772"/>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 name="Google Shape;537;p43"/>
          <p:cNvSpPr/>
          <p:nvPr/>
        </p:nvSpPr>
        <p:spPr>
          <a:xfrm>
            <a:off x="2421405" y="348904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43"/>
          <p:cNvSpPr/>
          <p:nvPr/>
        </p:nvSpPr>
        <p:spPr>
          <a:xfrm>
            <a:off x="2488811" y="306936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43"/>
          <p:cNvSpPr/>
          <p:nvPr/>
        </p:nvSpPr>
        <p:spPr>
          <a:xfrm>
            <a:off x="3237916" y="3836711"/>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43"/>
          <p:cNvSpPr/>
          <p:nvPr/>
        </p:nvSpPr>
        <p:spPr>
          <a:xfrm>
            <a:off x="3566161" y="326140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43"/>
          <p:cNvSpPr/>
          <p:nvPr/>
        </p:nvSpPr>
        <p:spPr>
          <a:xfrm>
            <a:off x="4124769" y="395833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43"/>
          <p:cNvSpPr/>
          <p:nvPr/>
        </p:nvSpPr>
        <p:spPr>
          <a:xfrm>
            <a:off x="3995230" y="332323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43"/>
          <p:cNvSpPr txBox="1"/>
          <p:nvPr/>
        </p:nvSpPr>
        <p:spPr>
          <a:xfrm>
            <a:off x="3288325" y="4606031"/>
            <a:ext cx="10581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Walks </a:t>
            </a:r>
            <a:endParaRPr sz="1800">
              <a:solidFill>
                <a:schemeClr val="dk1"/>
              </a:solidFill>
              <a:latin typeface="Calibri"/>
              <a:ea typeface="Calibri"/>
              <a:cs typeface="Calibri"/>
              <a:sym typeface="Calibri"/>
            </a:endParaRPr>
          </a:p>
        </p:txBody>
      </p:sp>
      <p:sp>
        <p:nvSpPr>
          <p:cNvPr id="544" name="Google Shape;544;p43"/>
          <p:cNvSpPr txBox="1"/>
          <p:nvPr/>
        </p:nvSpPr>
        <p:spPr>
          <a:xfrm>
            <a:off x="4937689" y="3225938"/>
            <a:ext cx="882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Derives </a:t>
            </a:r>
            <a:endParaRPr sz="1800">
              <a:solidFill>
                <a:schemeClr val="dk1"/>
              </a:solidFill>
              <a:latin typeface="Calibri"/>
              <a:ea typeface="Calibri"/>
              <a:cs typeface="Calibri"/>
              <a:sym typeface="Calibri"/>
            </a:endParaRPr>
          </a:p>
        </p:txBody>
      </p:sp>
      <p:sp>
        <p:nvSpPr>
          <p:cNvPr id="545" name="Google Shape;545;p43"/>
          <p:cNvSpPr/>
          <p:nvPr/>
        </p:nvSpPr>
        <p:spPr>
          <a:xfrm>
            <a:off x="2923145" y="3932541"/>
            <a:ext cx="115403" cy="88480"/>
          </a:xfrm>
          <a:prstGeom prst="star5">
            <a:avLst>
              <a:gd fmla="val 19098" name="adj"/>
              <a:gd fmla="val 105146" name="hf"/>
              <a:gd fmla="val 110557" name="vf"/>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46" name="Google Shape;546;p43"/>
          <p:cNvCxnSpPr/>
          <p:nvPr/>
        </p:nvCxnSpPr>
        <p:spPr>
          <a:xfrm rot="10800000">
            <a:off x="3160880" y="4083771"/>
            <a:ext cx="1151157" cy="340597"/>
          </a:xfrm>
          <a:prstGeom prst="straightConnector1">
            <a:avLst/>
          </a:prstGeom>
          <a:noFill/>
          <a:ln cap="flat" cmpd="sng" w="9525">
            <a:solidFill>
              <a:schemeClr val="accent1"/>
            </a:solidFill>
            <a:prstDash val="solid"/>
            <a:miter lim="800000"/>
            <a:headEnd len="sm" w="sm" type="none"/>
            <a:tailEnd len="med" w="med" type="triangle"/>
          </a:ln>
        </p:spPr>
      </p:cxnSp>
      <p:sp>
        <p:nvSpPr>
          <p:cNvPr id="547" name="Google Shape;547;p43"/>
          <p:cNvSpPr txBox="1"/>
          <p:nvPr/>
        </p:nvSpPr>
        <p:spPr>
          <a:xfrm>
            <a:off x="4288157" y="4139272"/>
            <a:ext cx="1375256"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New Data Point </a:t>
            </a:r>
            <a:endParaRPr sz="1800">
              <a:solidFill>
                <a:schemeClr val="dk1"/>
              </a:solidFill>
              <a:latin typeface="Calibri"/>
              <a:ea typeface="Calibri"/>
              <a:cs typeface="Calibri"/>
              <a:sym typeface="Calibri"/>
            </a:endParaRPr>
          </a:p>
        </p:txBody>
      </p:sp>
      <p:sp>
        <p:nvSpPr>
          <p:cNvPr id="548" name="Google Shape;548;p43"/>
          <p:cNvSpPr txBox="1"/>
          <p:nvPr>
            <p:ph idx="1" type="body"/>
          </p:nvPr>
        </p:nvSpPr>
        <p:spPr>
          <a:xfrm>
            <a:off x="5951221" y="1648484"/>
            <a:ext cx="6098918" cy="4351338"/>
          </a:xfrm>
          <a:prstGeom prst="rect">
            <a:avLst/>
          </a:prstGeom>
          <a:blipFill rotWithShape="1">
            <a:blip r:embed="rId3">
              <a:alphaModFix/>
            </a:blip>
            <a:stretch>
              <a:fillRect b="0" l="-1298" r="0" t="-322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549" name="Google Shape;549;p43"/>
          <p:cNvSpPr/>
          <p:nvPr/>
        </p:nvSpPr>
        <p:spPr>
          <a:xfrm>
            <a:off x="4974686"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Google Shape;550;p43"/>
          <p:cNvSpPr/>
          <p:nvPr/>
        </p:nvSpPr>
        <p:spPr>
          <a:xfrm>
            <a:off x="4539759" y="291498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43"/>
          <p:cNvSpPr/>
          <p:nvPr/>
        </p:nvSpPr>
        <p:spPr>
          <a:xfrm>
            <a:off x="4519867"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43"/>
          <p:cNvSpPr/>
          <p:nvPr/>
        </p:nvSpPr>
        <p:spPr>
          <a:xfrm>
            <a:off x="2459805" y="3488786"/>
            <a:ext cx="1018105" cy="991349"/>
          </a:xfrm>
          <a:prstGeom prst="flowChartConnector">
            <a:avLst/>
          </a:prstGeom>
          <a:solidFill>
            <a:schemeClr val="accent1">
              <a:alpha val="0"/>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Naïve Bayes Classifier (Step 1)</a:t>
            </a:r>
            <a:endParaRPr/>
          </a:p>
        </p:txBody>
      </p:sp>
      <p:cxnSp>
        <p:nvCxnSpPr>
          <p:cNvPr id="558" name="Google Shape;558;p44"/>
          <p:cNvCxnSpPr/>
          <p:nvPr/>
        </p:nvCxnSpPr>
        <p:spPr>
          <a:xfrm>
            <a:off x="1083216" y="5022166"/>
            <a:ext cx="30949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559" name="Google Shape;559;p44"/>
          <p:cNvCxnSpPr/>
          <p:nvPr/>
        </p:nvCxnSpPr>
        <p:spPr>
          <a:xfrm rot="10800000">
            <a:off x="1055089" y="2868096"/>
            <a:ext cx="0" cy="2180480"/>
          </a:xfrm>
          <a:prstGeom prst="straightConnector1">
            <a:avLst/>
          </a:prstGeom>
          <a:noFill/>
          <a:ln cap="flat" cmpd="sng" w="9525">
            <a:solidFill>
              <a:schemeClr val="accent1"/>
            </a:solidFill>
            <a:prstDash val="solid"/>
            <a:miter lim="800000"/>
            <a:headEnd len="sm" w="sm" type="none"/>
            <a:tailEnd len="med" w="med" type="triangle"/>
          </a:ln>
        </p:spPr>
      </p:cxnSp>
      <p:sp>
        <p:nvSpPr>
          <p:cNvPr id="560" name="Google Shape;560;p44"/>
          <p:cNvSpPr txBox="1"/>
          <p:nvPr/>
        </p:nvSpPr>
        <p:spPr>
          <a:xfrm>
            <a:off x="290995" y="2545648"/>
            <a:ext cx="9566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Salary </a:t>
            </a:r>
            <a:endParaRPr sz="1800">
              <a:solidFill>
                <a:schemeClr val="dk1"/>
              </a:solidFill>
              <a:latin typeface="Calibri"/>
              <a:ea typeface="Calibri"/>
              <a:cs typeface="Calibri"/>
              <a:sym typeface="Calibri"/>
            </a:endParaRPr>
          </a:p>
        </p:txBody>
      </p:sp>
      <p:sp>
        <p:nvSpPr>
          <p:cNvPr id="561" name="Google Shape;561;p44"/>
          <p:cNvSpPr txBox="1"/>
          <p:nvPr/>
        </p:nvSpPr>
        <p:spPr>
          <a:xfrm>
            <a:off x="3679643" y="5177821"/>
            <a:ext cx="676678"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Age </a:t>
            </a:r>
            <a:endParaRPr sz="1800">
              <a:solidFill>
                <a:schemeClr val="dk1"/>
              </a:solidFill>
              <a:latin typeface="Calibri"/>
              <a:ea typeface="Calibri"/>
              <a:cs typeface="Calibri"/>
              <a:sym typeface="Calibri"/>
            </a:endParaRPr>
          </a:p>
        </p:txBody>
      </p:sp>
      <p:sp>
        <p:nvSpPr>
          <p:cNvPr id="562" name="Google Shape;562;p44"/>
          <p:cNvSpPr/>
          <p:nvPr/>
        </p:nvSpPr>
        <p:spPr>
          <a:xfrm>
            <a:off x="1751429" y="4234413"/>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44"/>
          <p:cNvSpPr/>
          <p:nvPr/>
        </p:nvSpPr>
        <p:spPr>
          <a:xfrm>
            <a:off x="1674057" y="382176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44"/>
          <p:cNvSpPr/>
          <p:nvPr/>
        </p:nvSpPr>
        <p:spPr>
          <a:xfrm>
            <a:off x="2076161" y="395188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44"/>
          <p:cNvSpPr/>
          <p:nvPr/>
        </p:nvSpPr>
        <p:spPr>
          <a:xfrm>
            <a:off x="1596685" y="46605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44"/>
          <p:cNvSpPr/>
          <p:nvPr/>
        </p:nvSpPr>
        <p:spPr>
          <a:xfrm>
            <a:off x="2643556" y="399643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 name="Google Shape;567;p44"/>
          <p:cNvSpPr/>
          <p:nvPr/>
        </p:nvSpPr>
        <p:spPr>
          <a:xfrm>
            <a:off x="3317632" y="437802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 name="Google Shape;568;p44"/>
          <p:cNvSpPr/>
          <p:nvPr/>
        </p:nvSpPr>
        <p:spPr>
          <a:xfrm>
            <a:off x="1679330" y="3832900"/>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 name="Google Shape;569;p44"/>
          <p:cNvSpPr/>
          <p:nvPr/>
        </p:nvSpPr>
        <p:spPr>
          <a:xfrm>
            <a:off x="2081434" y="396302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 name="Google Shape;570;p44"/>
          <p:cNvSpPr/>
          <p:nvPr/>
        </p:nvSpPr>
        <p:spPr>
          <a:xfrm>
            <a:off x="2976490" y="324520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44"/>
          <p:cNvSpPr/>
          <p:nvPr/>
        </p:nvSpPr>
        <p:spPr>
          <a:xfrm>
            <a:off x="3720906" y="283761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44"/>
          <p:cNvSpPr/>
          <p:nvPr/>
        </p:nvSpPr>
        <p:spPr>
          <a:xfrm>
            <a:off x="2051837" y="313918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44"/>
          <p:cNvSpPr/>
          <p:nvPr/>
        </p:nvSpPr>
        <p:spPr>
          <a:xfrm>
            <a:off x="3875651" y="360664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44"/>
          <p:cNvSpPr/>
          <p:nvPr/>
        </p:nvSpPr>
        <p:spPr>
          <a:xfrm>
            <a:off x="4160522" y="305155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 name="Google Shape;575;p44"/>
          <p:cNvSpPr/>
          <p:nvPr/>
        </p:nvSpPr>
        <p:spPr>
          <a:xfrm>
            <a:off x="4328162" y="3425522"/>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 name="Google Shape;576;p44"/>
          <p:cNvSpPr/>
          <p:nvPr/>
        </p:nvSpPr>
        <p:spPr>
          <a:xfrm>
            <a:off x="4315267" y="3715669"/>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7" name="Google Shape;577;p44"/>
          <p:cNvSpPr/>
          <p:nvPr/>
        </p:nvSpPr>
        <p:spPr>
          <a:xfrm>
            <a:off x="4754883" y="354861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8" name="Google Shape;578;p44"/>
          <p:cNvSpPr/>
          <p:nvPr/>
        </p:nvSpPr>
        <p:spPr>
          <a:xfrm>
            <a:off x="4237894" y="266323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 name="Google Shape;579;p44"/>
          <p:cNvSpPr/>
          <p:nvPr/>
        </p:nvSpPr>
        <p:spPr>
          <a:xfrm>
            <a:off x="4822286" y="30456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 name="Google Shape;580;p44"/>
          <p:cNvSpPr/>
          <p:nvPr/>
        </p:nvSpPr>
        <p:spPr>
          <a:xfrm>
            <a:off x="2086709" y="4611896"/>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44"/>
          <p:cNvSpPr/>
          <p:nvPr/>
        </p:nvSpPr>
        <p:spPr>
          <a:xfrm>
            <a:off x="3021039" y="4206499"/>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 name="Google Shape;582;p44"/>
          <p:cNvSpPr/>
          <p:nvPr/>
        </p:nvSpPr>
        <p:spPr>
          <a:xfrm>
            <a:off x="2668180" y="4255508"/>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44"/>
          <p:cNvSpPr/>
          <p:nvPr/>
        </p:nvSpPr>
        <p:spPr>
          <a:xfrm>
            <a:off x="2950701" y="48129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44"/>
          <p:cNvSpPr/>
          <p:nvPr/>
        </p:nvSpPr>
        <p:spPr>
          <a:xfrm>
            <a:off x="2859261" y="3355772"/>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 name="Google Shape;585;p44"/>
          <p:cNvSpPr/>
          <p:nvPr/>
        </p:nvSpPr>
        <p:spPr>
          <a:xfrm>
            <a:off x="2421405" y="348904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44"/>
          <p:cNvSpPr/>
          <p:nvPr/>
        </p:nvSpPr>
        <p:spPr>
          <a:xfrm>
            <a:off x="2488811" y="306936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 name="Google Shape;587;p44"/>
          <p:cNvSpPr/>
          <p:nvPr/>
        </p:nvSpPr>
        <p:spPr>
          <a:xfrm>
            <a:off x="3237916" y="3836711"/>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 name="Google Shape;588;p44"/>
          <p:cNvSpPr/>
          <p:nvPr/>
        </p:nvSpPr>
        <p:spPr>
          <a:xfrm>
            <a:off x="3566161" y="326140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9" name="Google Shape;589;p44"/>
          <p:cNvSpPr/>
          <p:nvPr/>
        </p:nvSpPr>
        <p:spPr>
          <a:xfrm>
            <a:off x="4124769" y="395833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 name="Google Shape;590;p44"/>
          <p:cNvSpPr/>
          <p:nvPr/>
        </p:nvSpPr>
        <p:spPr>
          <a:xfrm>
            <a:off x="3995230" y="332323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44"/>
          <p:cNvSpPr txBox="1"/>
          <p:nvPr/>
        </p:nvSpPr>
        <p:spPr>
          <a:xfrm>
            <a:off x="3288325" y="4606031"/>
            <a:ext cx="10581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Walks </a:t>
            </a:r>
            <a:endParaRPr sz="1800">
              <a:solidFill>
                <a:schemeClr val="dk1"/>
              </a:solidFill>
              <a:latin typeface="Calibri"/>
              <a:ea typeface="Calibri"/>
              <a:cs typeface="Calibri"/>
              <a:sym typeface="Calibri"/>
            </a:endParaRPr>
          </a:p>
        </p:txBody>
      </p:sp>
      <p:sp>
        <p:nvSpPr>
          <p:cNvPr id="592" name="Google Shape;592;p44"/>
          <p:cNvSpPr txBox="1"/>
          <p:nvPr/>
        </p:nvSpPr>
        <p:spPr>
          <a:xfrm>
            <a:off x="4937689" y="3225938"/>
            <a:ext cx="882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Derives </a:t>
            </a:r>
            <a:endParaRPr sz="1800">
              <a:solidFill>
                <a:schemeClr val="dk1"/>
              </a:solidFill>
              <a:latin typeface="Calibri"/>
              <a:ea typeface="Calibri"/>
              <a:cs typeface="Calibri"/>
              <a:sym typeface="Calibri"/>
            </a:endParaRPr>
          </a:p>
        </p:txBody>
      </p:sp>
      <p:sp>
        <p:nvSpPr>
          <p:cNvPr id="593" name="Google Shape;593;p44"/>
          <p:cNvSpPr/>
          <p:nvPr/>
        </p:nvSpPr>
        <p:spPr>
          <a:xfrm>
            <a:off x="2923145" y="3932541"/>
            <a:ext cx="115403" cy="88480"/>
          </a:xfrm>
          <a:prstGeom prst="star5">
            <a:avLst>
              <a:gd fmla="val 19098" name="adj"/>
              <a:gd fmla="val 105146" name="hf"/>
              <a:gd fmla="val 110557" name="vf"/>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94" name="Google Shape;594;p44"/>
          <p:cNvCxnSpPr/>
          <p:nvPr/>
        </p:nvCxnSpPr>
        <p:spPr>
          <a:xfrm rot="10800000">
            <a:off x="3160880" y="4083771"/>
            <a:ext cx="1151157" cy="340597"/>
          </a:xfrm>
          <a:prstGeom prst="straightConnector1">
            <a:avLst/>
          </a:prstGeom>
          <a:noFill/>
          <a:ln cap="flat" cmpd="sng" w="9525">
            <a:solidFill>
              <a:schemeClr val="accent1"/>
            </a:solidFill>
            <a:prstDash val="solid"/>
            <a:miter lim="800000"/>
            <a:headEnd len="sm" w="sm" type="none"/>
            <a:tailEnd len="med" w="med" type="triangle"/>
          </a:ln>
        </p:spPr>
      </p:cxnSp>
      <p:sp>
        <p:nvSpPr>
          <p:cNvPr id="595" name="Google Shape;595;p44"/>
          <p:cNvSpPr txBox="1"/>
          <p:nvPr/>
        </p:nvSpPr>
        <p:spPr>
          <a:xfrm>
            <a:off x="4288157" y="4139272"/>
            <a:ext cx="1375256"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New Data Point </a:t>
            </a:r>
            <a:endParaRPr sz="1800">
              <a:solidFill>
                <a:schemeClr val="dk1"/>
              </a:solidFill>
              <a:latin typeface="Calibri"/>
              <a:ea typeface="Calibri"/>
              <a:cs typeface="Calibri"/>
              <a:sym typeface="Calibri"/>
            </a:endParaRPr>
          </a:p>
        </p:txBody>
      </p:sp>
      <p:sp>
        <p:nvSpPr>
          <p:cNvPr id="596" name="Google Shape;596;p44"/>
          <p:cNvSpPr txBox="1"/>
          <p:nvPr>
            <p:ph idx="1" type="body"/>
          </p:nvPr>
        </p:nvSpPr>
        <p:spPr>
          <a:xfrm>
            <a:off x="5951221" y="1648484"/>
            <a:ext cx="6098918" cy="4351338"/>
          </a:xfrm>
          <a:prstGeom prst="rect">
            <a:avLst/>
          </a:prstGeom>
          <a:blipFill rotWithShape="1">
            <a:blip r:embed="rId3">
              <a:alphaModFix/>
            </a:blip>
            <a:stretch>
              <a:fillRect b="0" l="-2497" r="0" t="-3078"/>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597" name="Google Shape;597;p44"/>
          <p:cNvSpPr/>
          <p:nvPr/>
        </p:nvSpPr>
        <p:spPr>
          <a:xfrm>
            <a:off x="4974686"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 name="Google Shape;598;p44"/>
          <p:cNvSpPr/>
          <p:nvPr/>
        </p:nvSpPr>
        <p:spPr>
          <a:xfrm>
            <a:off x="4539759" y="291498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 name="Google Shape;599;p44"/>
          <p:cNvSpPr/>
          <p:nvPr/>
        </p:nvSpPr>
        <p:spPr>
          <a:xfrm>
            <a:off x="4519867"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0" name="Google Shape;600;p44"/>
          <p:cNvSpPr/>
          <p:nvPr/>
        </p:nvSpPr>
        <p:spPr>
          <a:xfrm>
            <a:off x="2459805" y="3488786"/>
            <a:ext cx="1018105" cy="991349"/>
          </a:xfrm>
          <a:prstGeom prst="flowChartConnector">
            <a:avLst/>
          </a:prstGeom>
          <a:solidFill>
            <a:schemeClr val="accent1">
              <a:alpha val="0"/>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Naïve Bayes Classifier (Step 2)</a:t>
            </a:r>
            <a:endParaRPr/>
          </a:p>
        </p:txBody>
      </p:sp>
      <p:cxnSp>
        <p:nvCxnSpPr>
          <p:cNvPr id="606" name="Google Shape;606;p45"/>
          <p:cNvCxnSpPr/>
          <p:nvPr/>
        </p:nvCxnSpPr>
        <p:spPr>
          <a:xfrm>
            <a:off x="1083216" y="5022166"/>
            <a:ext cx="30949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07" name="Google Shape;607;p45"/>
          <p:cNvCxnSpPr/>
          <p:nvPr/>
        </p:nvCxnSpPr>
        <p:spPr>
          <a:xfrm rot="10800000">
            <a:off x="1055089" y="2868096"/>
            <a:ext cx="0" cy="2180480"/>
          </a:xfrm>
          <a:prstGeom prst="straightConnector1">
            <a:avLst/>
          </a:prstGeom>
          <a:noFill/>
          <a:ln cap="flat" cmpd="sng" w="9525">
            <a:solidFill>
              <a:schemeClr val="accent1"/>
            </a:solidFill>
            <a:prstDash val="solid"/>
            <a:miter lim="800000"/>
            <a:headEnd len="sm" w="sm" type="none"/>
            <a:tailEnd len="med" w="med" type="triangle"/>
          </a:ln>
        </p:spPr>
      </p:cxnSp>
      <p:sp>
        <p:nvSpPr>
          <p:cNvPr id="608" name="Google Shape;608;p45"/>
          <p:cNvSpPr txBox="1"/>
          <p:nvPr/>
        </p:nvSpPr>
        <p:spPr>
          <a:xfrm>
            <a:off x="290995" y="2545648"/>
            <a:ext cx="9566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Salary </a:t>
            </a:r>
            <a:endParaRPr sz="1800">
              <a:solidFill>
                <a:schemeClr val="dk1"/>
              </a:solidFill>
              <a:latin typeface="Calibri"/>
              <a:ea typeface="Calibri"/>
              <a:cs typeface="Calibri"/>
              <a:sym typeface="Calibri"/>
            </a:endParaRPr>
          </a:p>
        </p:txBody>
      </p:sp>
      <p:sp>
        <p:nvSpPr>
          <p:cNvPr id="609" name="Google Shape;609;p45"/>
          <p:cNvSpPr txBox="1"/>
          <p:nvPr/>
        </p:nvSpPr>
        <p:spPr>
          <a:xfrm>
            <a:off x="3679643" y="5177821"/>
            <a:ext cx="676678"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Age </a:t>
            </a:r>
            <a:endParaRPr sz="1800">
              <a:solidFill>
                <a:schemeClr val="dk1"/>
              </a:solidFill>
              <a:latin typeface="Calibri"/>
              <a:ea typeface="Calibri"/>
              <a:cs typeface="Calibri"/>
              <a:sym typeface="Calibri"/>
            </a:endParaRPr>
          </a:p>
        </p:txBody>
      </p:sp>
      <p:sp>
        <p:nvSpPr>
          <p:cNvPr id="610" name="Google Shape;610;p45"/>
          <p:cNvSpPr/>
          <p:nvPr/>
        </p:nvSpPr>
        <p:spPr>
          <a:xfrm>
            <a:off x="1751429" y="4234413"/>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45"/>
          <p:cNvSpPr/>
          <p:nvPr/>
        </p:nvSpPr>
        <p:spPr>
          <a:xfrm>
            <a:off x="1674057" y="382176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 name="Google Shape;612;p45"/>
          <p:cNvSpPr/>
          <p:nvPr/>
        </p:nvSpPr>
        <p:spPr>
          <a:xfrm>
            <a:off x="2076161" y="395188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p45"/>
          <p:cNvSpPr/>
          <p:nvPr/>
        </p:nvSpPr>
        <p:spPr>
          <a:xfrm>
            <a:off x="1596685" y="46605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45"/>
          <p:cNvSpPr/>
          <p:nvPr/>
        </p:nvSpPr>
        <p:spPr>
          <a:xfrm>
            <a:off x="2643556" y="399643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 name="Google Shape;615;p45"/>
          <p:cNvSpPr/>
          <p:nvPr/>
        </p:nvSpPr>
        <p:spPr>
          <a:xfrm>
            <a:off x="3317632" y="437802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 name="Google Shape;616;p45"/>
          <p:cNvSpPr/>
          <p:nvPr/>
        </p:nvSpPr>
        <p:spPr>
          <a:xfrm>
            <a:off x="1679330" y="3832900"/>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 name="Google Shape;617;p45"/>
          <p:cNvSpPr/>
          <p:nvPr/>
        </p:nvSpPr>
        <p:spPr>
          <a:xfrm>
            <a:off x="2081434" y="396302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 name="Google Shape;618;p45"/>
          <p:cNvSpPr/>
          <p:nvPr/>
        </p:nvSpPr>
        <p:spPr>
          <a:xfrm>
            <a:off x="2976490" y="324520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Google Shape;619;p45"/>
          <p:cNvSpPr/>
          <p:nvPr/>
        </p:nvSpPr>
        <p:spPr>
          <a:xfrm>
            <a:off x="3720906" y="283761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Google Shape;620;p45"/>
          <p:cNvSpPr/>
          <p:nvPr/>
        </p:nvSpPr>
        <p:spPr>
          <a:xfrm>
            <a:off x="2051837" y="313918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Google Shape;621;p45"/>
          <p:cNvSpPr/>
          <p:nvPr/>
        </p:nvSpPr>
        <p:spPr>
          <a:xfrm>
            <a:off x="3875651" y="360664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 name="Google Shape;622;p45"/>
          <p:cNvSpPr/>
          <p:nvPr/>
        </p:nvSpPr>
        <p:spPr>
          <a:xfrm>
            <a:off x="4160522" y="305155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 name="Google Shape;623;p45"/>
          <p:cNvSpPr/>
          <p:nvPr/>
        </p:nvSpPr>
        <p:spPr>
          <a:xfrm>
            <a:off x="4328162" y="3425522"/>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 name="Google Shape;624;p45"/>
          <p:cNvSpPr/>
          <p:nvPr/>
        </p:nvSpPr>
        <p:spPr>
          <a:xfrm>
            <a:off x="4315267" y="3715669"/>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 name="Google Shape;625;p45"/>
          <p:cNvSpPr/>
          <p:nvPr/>
        </p:nvSpPr>
        <p:spPr>
          <a:xfrm>
            <a:off x="4754883" y="354861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 name="Google Shape;626;p45"/>
          <p:cNvSpPr/>
          <p:nvPr/>
        </p:nvSpPr>
        <p:spPr>
          <a:xfrm>
            <a:off x="4237894" y="266323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 name="Google Shape;627;p45"/>
          <p:cNvSpPr/>
          <p:nvPr/>
        </p:nvSpPr>
        <p:spPr>
          <a:xfrm>
            <a:off x="4822286" y="30456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 name="Google Shape;628;p45"/>
          <p:cNvSpPr/>
          <p:nvPr/>
        </p:nvSpPr>
        <p:spPr>
          <a:xfrm>
            <a:off x="2086709" y="4611896"/>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Google Shape;629;p45"/>
          <p:cNvSpPr/>
          <p:nvPr/>
        </p:nvSpPr>
        <p:spPr>
          <a:xfrm>
            <a:off x="3021039" y="4206499"/>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Google Shape;630;p45"/>
          <p:cNvSpPr/>
          <p:nvPr/>
        </p:nvSpPr>
        <p:spPr>
          <a:xfrm>
            <a:off x="2668180" y="4255508"/>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Google Shape;631;p45"/>
          <p:cNvSpPr/>
          <p:nvPr/>
        </p:nvSpPr>
        <p:spPr>
          <a:xfrm>
            <a:off x="2950701" y="48129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 name="Google Shape;632;p45"/>
          <p:cNvSpPr/>
          <p:nvPr/>
        </p:nvSpPr>
        <p:spPr>
          <a:xfrm>
            <a:off x="2859261" y="3355772"/>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3" name="Google Shape;633;p45"/>
          <p:cNvSpPr/>
          <p:nvPr/>
        </p:nvSpPr>
        <p:spPr>
          <a:xfrm>
            <a:off x="2421405" y="348904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45"/>
          <p:cNvSpPr/>
          <p:nvPr/>
        </p:nvSpPr>
        <p:spPr>
          <a:xfrm>
            <a:off x="2488811" y="306936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Google Shape;635;p45"/>
          <p:cNvSpPr/>
          <p:nvPr/>
        </p:nvSpPr>
        <p:spPr>
          <a:xfrm>
            <a:off x="3237916" y="3836711"/>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 name="Google Shape;636;p45"/>
          <p:cNvSpPr/>
          <p:nvPr/>
        </p:nvSpPr>
        <p:spPr>
          <a:xfrm>
            <a:off x="3566161" y="326140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7" name="Google Shape;637;p45"/>
          <p:cNvSpPr/>
          <p:nvPr/>
        </p:nvSpPr>
        <p:spPr>
          <a:xfrm>
            <a:off x="4124769" y="395833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 name="Google Shape;638;p45"/>
          <p:cNvSpPr/>
          <p:nvPr/>
        </p:nvSpPr>
        <p:spPr>
          <a:xfrm>
            <a:off x="3995230" y="332323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Google Shape;639;p45"/>
          <p:cNvSpPr txBox="1"/>
          <p:nvPr/>
        </p:nvSpPr>
        <p:spPr>
          <a:xfrm>
            <a:off x="3288325" y="4606031"/>
            <a:ext cx="10581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Walks </a:t>
            </a:r>
            <a:endParaRPr sz="1800">
              <a:solidFill>
                <a:schemeClr val="dk1"/>
              </a:solidFill>
              <a:latin typeface="Calibri"/>
              <a:ea typeface="Calibri"/>
              <a:cs typeface="Calibri"/>
              <a:sym typeface="Calibri"/>
            </a:endParaRPr>
          </a:p>
        </p:txBody>
      </p:sp>
      <p:sp>
        <p:nvSpPr>
          <p:cNvPr id="640" name="Google Shape;640;p45"/>
          <p:cNvSpPr txBox="1"/>
          <p:nvPr/>
        </p:nvSpPr>
        <p:spPr>
          <a:xfrm>
            <a:off x="4937689" y="3225938"/>
            <a:ext cx="882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Derives </a:t>
            </a:r>
            <a:endParaRPr sz="1800">
              <a:solidFill>
                <a:schemeClr val="dk1"/>
              </a:solidFill>
              <a:latin typeface="Calibri"/>
              <a:ea typeface="Calibri"/>
              <a:cs typeface="Calibri"/>
              <a:sym typeface="Calibri"/>
            </a:endParaRPr>
          </a:p>
        </p:txBody>
      </p:sp>
      <p:sp>
        <p:nvSpPr>
          <p:cNvPr id="641" name="Google Shape;641;p45"/>
          <p:cNvSpPr/>
          <p:nvPr/>
        </p:nvSpPr>
        <p:spPr>
          <a:xfrm>
            <a:off x="2923145" y="3932541"/>
            <a:ext cx="115403" cy="88480"/>
          </a:xfrm>
          <a:prstGeom prst="star5">
            <a:avLst>
              <a:gd fmla="val 19098" name="adj"/>
              <a:gd fmla="val 105146" name="hf"/>
              <a:gd fmla="val 110557" name="vf"/>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42" name="Google Shape;642;p45"/>
          <p:cNvCxnSpPr/>
          <p:nvPr/>
        </p:nvCxnSpPr>
        <p:spPr>
          <a:xfrm rot="10800000">
            <a:off x="3160880" y="4083771"/>
            <a:ext cx="1151157" cy="340597"/>
          </a:xfrm>
          <a:prstGeom prst="straightConnector1">
            <a:avLst/>
          </a:prstGeom>
          <a:noFill/>
          <a:ln cap="flat" cmpd="sng" w="9525">
            <a:solidFill>
              <a:schemeClr val="accent1"/>
            </a:solidFill>
            <a:prstDash val="solid"/>
            <a:miter lim="800000"/>
            <a:headEnd len="sm" w="sm" type="none"/>
            <a:tailEnd len="med" w="med" type="triangle"/>
          </a:ln>
        </p:spPr>
      </p:cxnSp>
      <p:sp>
        <p:nvSpPr>
          <p:cNvPr id="643" name="Google Shape;643;p45"/>
          <p:cNvSpPr txBox="1"/>
          <p:nvPr/>
        </p:nvSpPr>
        <p:spPr>
          <a:xfrm>
            <a:off x="4288157" y="4139272"/>
            <a:ext cx="1375256"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New Data Point </a:t>
            </a:r>
            <a:endParaRPr sz="1800">
              <a:solidFill>
                <a:schemeClr val="dk1"/>
              </a:solidFill>
              <a:latin typeface="Calibri"/>
              <a:ea typeface="Calibri"/>
              <a:cs typeface="Calibri"/>
              <a:sym typeface="Calibri"/>
            </a:endParaRPr>
          </a:p>
        </p:txBody>
      </p:sp>
      <p:sp>
        <p:nvSpPr>
          <p:cNvPr id="644" name="Google Shape;644;p45"/>
          <p:cNvSpPr txBox="1"/>
          <p:nvPr>
            <p:ph idx="1" type="body"/>
          </p:nvPr>
        </p:nvSpPr>
        <p:spPr>
          <a:xfrm>
            <a:off x="5951221" y="1648484"/>
            <a:ext cx="6098918" cy="4351338"/>
          </a:xfrm>
          <a:prstGeom prst="rect">
            <a:avLst/>
          </a:prstGeom>
          <a:blipFill rotWithShape="1">
            <a:blip r:embed="rId3">
              <a:alphaModFix/>
            </a:blip>
            <a:stretch>
              <a:fillRect b="0" l="-2497" r="0" t="-3078"/>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645" name="Google Shape;645;p45"/>
          <p:cNvSpPr/>
          <p:nvPr/>
        </p:nvSpPr>
        <p:spPr>
          <a:xfrm>
            <a:off x="4974686"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 name="Google Shape;646;p45"/>
          <p:cNvSpPr/>
          <p:nvPr/>
        </p:nvSpPr>
        <p:spPr>
          <a:xfrm>
            <a:off x="4539759" y="291498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 name="Google Shape;647;p45"/>
          <p:cNvSpPr/>
          <p:nvPr/>
        </p:nvSpPr>
        <p:spPr>
          <a:xfrm>
            <a:off x="4519867"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 name="Google Shape;648;p45"/>
          <p:cNvSpPr/>
          <p:nvPr/>
        </p:nvSpPr>
        <p:spPr>
          <a:xfrm>
            <a:off x="2459805" y="3488786"/>
            <a:ext cx="1018105" cy="991349"/>
          </a:xfrm>
          <a:prstGeom prst="flowChartConnector">
            <a:avLst/>
          </a:prstGeom>
          <a:solidFill>
            <a:schemeClr val="accent1">
              <a:alpha val="0"/>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Naïve Bayes Classifier (Step 3)</a:t>
            </a:r>
            <a:endParaRPr/>
          </a:p>
        </p:txBody>
      </p:sp>
      <p:cxnSp>
        <p:nvCxnSpPr>
          <p:cNvPr id="654" name="Google Shape;654;p46"/>
          <p:cNvCxnSpPr/>
          <p:nvPr/>
        </p:nvCxnSpPr>
        <p:spPr>
          <a:xfrm>
            <a:off x="1083216" y="5022166"/>
            <a:ext cx="30949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55" name="Google Shape;655;p46"/>
          <p:cNvCxnSpPr/>
          <p:nvPr/>
        </p:nvCxnSpPr>
        <p:spPr>
          <a:xfrm rot="10800000">
            <a:off x="1055089" y="2868096"/>
            <a:ext cx="0" cy="2180480"/>
          </a:xfrm>
          <a:prstGeom prst="straightConnector1">
            <a:avLst/>
          </a:prstGeom>
          <a:noFill/>
          <a:ln cap="flat" cmpd="sng" w="9525">
            <a:solidFill>
              <a:schemeClr val="accent1"/>
            </a:solidFill>
            <a:prstDash val="solid"/>
            <a:miter lim="800000"/>
            <a:headEnd len="sm" w="sm" type="none"/>
            <a:tailEnd len="med" w="med" type="triangle"/>
          </a:ln>
        </p:spPr>
      </p:cxnSp>
      <p:sp>
        <p:nvSpPr>
          <p:cNvPr id="656" name="Google Shape;656;p46"/>
          <p:cNvSpPr txBox="1"/>
          <p:nvPr/>
        </p:nvSpPr>
        <p:spPr>
          <a:xfrm>
            <a:off x="290995" y="2545648"/>
            <a:ext cx="9566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Salary </a:t>
            </a:r>
            <a:endParaRPr sz="1800">
              <a:solidFill>
                <a:schemeClr val="dk1"/>
              </a:solidFill>
              <a:latin typeface="Calibri"/>
              <a:ea typeface="Calibri"/>
              <a:cs typeface="Calibri"/>
              <a:sym typeface="Calibri"/>
            </a:endParaRPr>
          </a:p>
        </p:txBody>
      </p:sp>
      <p:sp>
        <p:nvSpPr>
          <p:cNvPr id="657" name="Google Shape;657;p46"/>
          <p:cNvSpPr txBox="1"/>
          <p:nvPr/>
        </p:nvSpPr>
        <p:spPr>
          <a:xfrm>
            <a:off x="3679643" y="5177821"/>
            <a:ext cx="676678"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Age </a:t>
            </a:r>
            <a:endParaRPr sz="1800">
              <a:solidFill>
                <a:schemeClr val="dk1"/>
              </a:solidFill>
              <a:latin typeface="Calibri"/>
              <a:ea typeface="Calibri"/>
              <a:cs typeface="Calibri"/>
              <a:sym typeface="Calibri"/>
            </a:endParaRPr>
          </a:p>
        </p:txBody>
      </p:sp>
      <p:sp>
        <p:nvSpPr>
          <p:cNvPr id="658" name="Google Shape;658;p46"/>
          <p:cNvSpPr/>
          <p:nvPr/>
        </p:nvSpPr>
        <p:spPr>
          <a:xfrm>
            <a:off x="1751429" y="4234413"/>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 name="Google Shape;659;p46"/>
          <p:cNvSpPr/>
          <p:nvPr/>
        </p:nvSpPr>
        <p:spPr>
          <a:xfrm>
            <a:off x="1674057" y="382176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 name="Google Shape;660;p46"/>
          <p:cNvSpPr/>
          <p:nvPr/>
        </p:nvSpPr>
        <p:spPr>
          <a:xfrm>
            <a:off x="2076161" y="395188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 name="Google Shape;661;p46"/>
          <p:cNvSpPr/>
          <p:nvPr/>
        </p:nvSpPr>
        <p:spPr>
          <a:xfrm>
            <a:off x="1596685" y="46605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2" name="Google Shape;662;p46"/>
          <p:cNvSpPr/>
          <p:nvPr/>
        </p:nvSpPr>
        <p:spPr>
          <a:xfrm>
            <a:off x="2643556" y="399643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 name="Google Shape;663;p46"/>
          <p:cNvSpPr/>
          <p:nvPr/>
        </p:nvSpPr>
        <p:spPr>
          <a:xfrm>
            <a:off x="3317632" y="4378022"/>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 name="Google Shape;664;p46"/>
          <p:cNvSpPr/>
          <p:nvPr/>
        </p:nvSpPr>
        <p:spPr>
          <a:xfrm>
            <a:off x="1679330" y="3832900"/>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 name="Google Shape;665;p46"/>
          <p:cNvSpPr/>
          <p:nvPr/>
        </p:nvSpPr>
        <p:spPr>
          <a:xfrm>
            <a:off x="2081434" y="3963025"/>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 name="Google Shape;666;p46"/>
          <p:cNvSpPr/>
          <p:nvPr/>
        </p:nvSpPr>
        <p:spPr>
          <a:xfrm>
            <a:off x="2976490" y="324520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Google Shape;667;p46"/>
          <p:cNvSpPr/>
          <p:nvPr/>
        </p:nvSpPr>
        <p:spPr>
          <a:xfrm>
            <a:off x="3720906" y="283761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46"/>
          <p:cNvSpPr/>
          <p:nvPr/>
        </p:nvSpPr>
        <p:spPr>
          <a:xfrm>
            <a:off x="2051837" y="313918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46"/>
          <p:cNvSpPr/>
          <p:nvPr/>
        </p:nvSpPr>
        <p:spPr>
          <a:xfrm>
            <a:off x="3875651" y="3606644"/>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p46"/>
          <p:cNvSpPr/>
          <p:nvPr/>
        </p:nvSpPr>
        <p:spPr>
          <a:xfrm>
            <a:off x="4160522" y="305155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 name="Google Shape;671;p46"/>
          <p:cNvSpPr/>
          <p:nvPr/>
        </p:nvSpPr>
        <p:spPr>
          <a:xfrm>
            <a:off x="4328162" y="3425522"/>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 name="Google Shape;672;p46"/>
          <p:cNvSpPr/>
          <p:nvPr/>
        </p:nvSpPr>
        <p:spPr>
          <a:xfrm>
            <a:off x="4315267" y="3715669"/>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46"/>
          <p:cNvSpPr/>
          <p:nvPr/>
        </p:nvSpPr>
        <p:spPr>
          <a:xfrm>
            <a:off x="4754883" y="354861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46"/>
          <p:cNvSpPr/>
          <p:nvPr/>
        </p:nvSpPr>
        <p:spPr>
          <a:xfrm>
            <a:off x="4237894" y="266323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5" name="Google Shape;675;p46"/>
          <p:cNvSpPr/>
          <p:nvPr/>
        </p:nvSpPr>
        <p:spPr>
          <a:xfrm>
            <a:off x="4822286" y="30456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 name="Google Shape;676;p46"/>
          <p:cNvSpPr/>
          <p:nvPr/>
        </p:nvSpPr>
        <p:spPr>
          <a:xfrm>
            <a:off x="2086709" y="4611896"/>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46"/>
          <p:cNvSpPr/>
          <p:nvPr/>
        </p:nvSpPr>
        <p:spPr>
          <a:xfrm>
            <a:off x="3021039" y="4206499"/>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Google Shape;678;p46"/>
          <p:cNvSpPr/>
          <p:nvPr/>
        </p:nvSpPr>
        <p:spPr>
          <a:xfrm>
            <a:off x="2668180" y="4255508"/>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Google Shape;679;p46"/>
          <p:cNvSpPr/>
          <p:nvPr/>
        </p:nvSpPr>
        <p:spPr>
          <a:xfrm>
            <a:off x="2950701" y="4812947"/>
            <a:ext cx="115403" cy="88480"/>
          </a:xfrm>
          <a:prstGeom prst="star5">
            <a:avLst>
              <a:gd fmla="val 19098" name="adj"/>
              <a:gd fmla="val 105146" name="hf"/>
              <a:gd fmla="val 110557" name="vf"/>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 name="Google Shape;680;p46"/>
          <p:cNvSpPr/>
          <p:nvPr/>
        </p:nvSpPr>
        <p:spPr>
          <a:xfrm>
            <a:off x="2859261" y="3355772"/>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 name="Google Shape;681;p46"/>
          <p:cNvSpPr/>
          <p:nvPr/>
        </p:nvSpPr>
        <p:spPr>
          <a:xfrm>
            <a:off x="2421405" y="348904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2" name="Google Shape;682;p46"/>
          <p:cNvSpPr/>
          <p:nvPr/>
        </p:nvSpPr>
        <p:spPr>
          <a:xfrm>
            <a:off x="2488811" y="306936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46"/>
          <p:cNvSpPr/>
          <p:nvPr/>
        </p:nvSpPr>
        <p:spPr>
          <a:xfrm>
            <a:off x="3237916" y="3836711"/>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 name="Google Shape;684;p46"/>
          <p:cNvSpPr/>
          <p:nvPr/>
        </p:nvSpPr>
        <p:spPr>
          <a:xfrm>
            <a:off x="3566161" y="326140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p46"/>
          <p:cNvSpPr/>
          <p:nvPr/>
        </p:nvSpPr>
        <p:spPr>
          <a:xfrm>
            <a:off x="4124769" y="3958336"/>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 name="Google Shape;686;p46"/>
          <p:cNvSpPr/>
          <p:nvPr/>
        </p:nvSpPr>
        <p:spPr>
          <a:xfrm>
            <a:off x="3995230" y="3323238"/>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46"/>
          <p:cNvSpPr txBox="1"/>
          <p:nvPr/>
        </p:nvSpPr>
        <p:spPr>
          <a:xfrm>
            <a:off x="3288325" y="4606031"/>
            <a:ext cx="10581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Walks </a:t>
            </a:r>
            <a:endParaRPr sz="1800">
              <a:solidFill>
                <a:schemeClr val="dk1"/>
              </a:solidFill>
              <a:latin typeface="Calibri"/>
              <a:ea typeface="Calibri"/>
              <a:cs typeface="Calibri"/>
              <a:sym typeface="Calibri"/>
            </a:endParaRPr>
          </a:p>
        </p:txBody>
      </p:sp>
      <p:sp>
        <p:nvSpPr>
          <p:cNvPr id="688" name="Google Shape;688;p46"/>
          <p:cNvSpPr txBox="1"/>
          <p:nvPr/>
        </p:nvSpPr>
        <p:spPr>
          <a:xfrm>
            <a:off x="4937689" y="3225938"/>
            <a:ext cx="8823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Derives </a:t>
            </a:r>
            <a:endParaRPr sz="1800">
              <a:solidFill>
                <a:schemeClr val="dk1"/>
              </a:solidFill>
              <a:latin typeface="Calibri"/>
              <a:ea typeface="Calibri"/>
              <a:cs typeface="Calibri"/>
              <a:sym typeface="Calibri"/>
            </a:endParaRPr>
          </a:p>
        </p:txBody>
      </p:sp>
      <p:sp>
        <p:nvSpPr>
          <p:cNvPr id="689" name="Google Shape;689;p46"/>
          <p:cNvSpPr/>
          <p:nvPr/>
        </p:nvSpPr>
        <p:spPr>
          <a:xfrm>
            <a:off x="2923145" y="3932541"/>
            <a:ext cx="115403" cy="88480"/>
          </a:xfrm>
          <a:prstGeom prst="star5">
            <a:avLst>
              <a:gd fmla="val 19098" name="adj"/>
              <a:gd fmla="val 105146" name="hf"/>
              <a:gd fmla="val 110557" name="vf"/>
            </a:avLst>
          </a:prstGeom>
          <a:solidFill>
            <a:schemeClr val="accent1"/>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90" name="Google Shape;690;p46"/>
          <p:cNvCxnSpPr/>
          <p:nvPr/>
        </p:nvCxnSpPr>
        <p:spPr>
          <a:xfrm rot="10800000">
            <a:off x="3160880" y="4083771"/>
            <a:ext cx="1151157" cy="340597"/>
          </a:xfrm>
          <a:prstGeom prst="straightConnector1">
            <a:avLst/>
          </a:prstGeom>
          <a:noFill/>
          <a:ln cap="flat" cmpd="sng" w="9525">
            <a:solidFill>
              <a:schemeClr val="accent1"/>
            </a:solidFill>
            <a:prstDash val="solid"/>
            <a:miter lim="800000"/>
            <a:headEnd len="sm" w="sm" type="none"/>
            <a:tailEnd len="med" w="med" type="triangle"/>
          </a:ln>
        </p:spPr>
      </p:cxnSp>
      <p:sp>
        <p:nvSpPr>
          <p:cNvPr id="691" name="Google Shape;691;p46"/>
          <p:cNvSpPr txBox="1"/>
          <p:nvPr/>
        </p:nvSpPr>
        <p:spPr>
          <a:xfrm>
            <a:off x="4288157" y="4139272"/>
            <a:ext cx="1375256" cy="299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New Data Point </a:t>
            </a:r>
            <a:endParaRPr sz="1800">
              <a:solidFill>
                <a:schemeClr val="dk1"/>
              </a:solidFill>
              <a:latin typeface="Calibri"/>
              <a:ea typeface="Calibri"/>
              <a:cs typeface="Calibri"/>
              <a:sym typeface="Calibri"/>
            </a:endParaRPr>
          </a:p>
        </p:txBody>
      </p:sp>
      <p:sp>
        <p:nvSpPr>
          <p:cNvPr id="692" name="Google Shape;692;p46"/>
          <p:cNvSpPr txBox="1"/>
          <p:nvPr>
            <p:ph idx="1" type="body"/>
          </p:nvPr>
        </p:nvSpPr>
        <p:spPr>
          <a:xfrm>
            <a:off x="5951221" y="1648484"/>
            <a:ext cx="609891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400"/>
              <a:buChar char="•"/>
            </a:pPr>
            <a:r>
              <a:rPr lang="en-US" sz="3400"/>
              <a:t>P(Walks|X)&gt; P(Drives|X)</a:t>
            </a:r>
            <a:endParaRPr/>
          </a:p>
          <a:p>
            <a:pPr indent="0" lvl="0" marL="228600" rtl="0" algn="l">
              <a:lnSpc>
                <a:spcPct val="90000"/>
              </a:lnSpc>
              <a:spcBef>
                <a:spcPts val="1000"/>
              </a:spcBef>
              <a:spcAft>
                <a:spcPts val="0"/>
              </a:spcAft>
              <a:buClr>
                <a:schemeClr val="dk1"/>
              </a:buClr>
              <a:buSzPts val="3600"/>
              <a:buNone/>
            </a:pPr>
            <a:r>
              <a:t/>
            </a:r>
            <a:endParaRPr sz="3600"/>
          </a:p>
          <a:p>
            <a:pPr indent="-12700" lvl="0" marL="228600" rtl="0" algn="l">
              <a:lnSpc>
                <a:spcPct val="90000"/>
              </a:lnSpc>
              <a:spcBef>
                <a:spcPts val="1000"/>
              </a:spcBef>
              <a:spcAft>
                <a:spcPts val="0"/>
              </a:spcAft>
              <a:buClr>
                <a:schemeClr val="dk1"/>
              </a:buClr>
              <a:buSzPts val="3400"/>
              <a:buNone/>
            </a:pPr>
            <a:r>
              <a:t/>
            </a:r>
            <a:endParaRPr sz="3400"/>
          </a:p>
          <a:p>
            <a:pPr indent="0" lvl="0" marL="0" rtl="0" algn="l">
              <a:lnSpc>
                <a:spcPct val="90000"/>
              </a:lnSpc>
              <a:spcBef>
                <a:spcPts val="1000"/>
              </a:spcBef>
              <a:spcAft>
                <a:spcPts val="0"/>
              </a:spcAft>
              <a:buClr>
                <a:schemeClr val="dk1"/>
              </a:buClr>
              <a:buSzPts val="2800"/>
              <a:buNone/>
            </a:pPr>
            <a:r>
              <a:t/>
            </a:r>
            <a:endParaRPr i="1">
              <a:latin typeface="Cambria Math"/>
              <a:ea typeface="Cambria Math"/>
              <a:cs typeface="Cambria Math"/>
              <a:sym typeface="Cambria Math"/>
            </a:endParaRPr>
          </a:p>
          <a:p>
            <a:pPr indent="-50800" lvl="0" marL="228600" rtl="0" algn="l">
              <a:lnSpc>
                <a:spcPct val="90000"/>
              </a:lnSpc>
              <a:spcBef>
                <a:spcPts val="1000"/>
              </a:spcBef>
              <a:spcAft>
                <a:spcPts val="0"/>
              </a:spcAft>
              <a:buClr>
                <a:schemeClr val="dk1"/>
              </a:buClr>
              <a:buSzPts val="2800"/>
              <a:buNone/>
            </a:pPr>
            <a:r>
              <a:t/>
            </a:r>
            <a:endParaRPr/>
          </a:p>
        </p:txBody>
      </p:sp>
      <p:sp>
        <p:nvSpPr>
          <p:cNvPr id="693" name="Google Shape;693;p46"/>
          <p:cNvSpPr/>
          <p:nvPr/>
        </p:nvSpPr>
        <p:spPr>
          <a:xfrm>
            <a:off x="4974686"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46"/>
          <p:cNvSpPr/>
          <p:nvPr/>
        </p:nvSpPr>
        <p:spPr>
          <a:xfrm>
            <a:off x="4539759" y="2914980"/>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 name="Google Shape;695;p46"/>
          <p:cNvSpPr/>
          <p:nvPr/>
        </p:nvSpPr>
        <p:spPr>
          <a:xfrm>
            <a:off x="4519867" y="3198097"/>
            <a:ext cx="115403" cy="88480"/>
          </a:xfrm>
          <a:prstGeom prst="star5">
            <a:avLst>
              <a:gd fmla="val 19098" name="adj"/>
              <a:gd fmla="val 105146" name="hf"/>
              <a:gd fmla="val 110557" name="vf"/>
            </a:avLst>
          </a:prstGeom>
          <a:solidFill>
            <a:srgbClr val="385623"/>
          </a:solidFill>
          <a:ln cap="flat" cmpd="sng" w="12700">
            <a:solidFill>
              <a:srgbClr val="6399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46"/>
          <p:cNvSpPr/>
          <p:nvPr/>
        </p:nvSpPr>
        <p:spPr>
          <a:xfrm>
            <a:off x="2459805" y="3488786"/>
            <a:ext cx="1018105" cy="991349"/>
          </a:xfrm>
          <a:prstGeom prst="flowChartConnector">
            <a:avLst/>
          </a:prstGeom>
          <a:solidFill>
            <a:schemeClr val="accent1">
              <a:alpha val="0"/>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If more than two classes</a:t>
            </a:r>
            <a:endParaRPr/>
          </a:p>
        </p:txBody>
      </p:sp>
      <p:sp>
        <p:nvSpPr>
          <p:cNvPr id="702" name="Google Shape;702;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2800"/>
              <a:t>In case of two classes</a:t>
            </a:r>
            <a:endParaRPr/>
          </a:p>
          <a:p>
            <a:pPr indent="-228600" lvl="1" marL="685800" rtl="0" algn="l">
              <a:lnSpc>
                <a:spcPct val="90000"/>
              </a:lnSpc>
              <a:spcBef>
                <a:spcPts val="500"/>
              </a:spcBef>
              <a:spcAft>
                <a:spcPts val="0"/>
              </a:spcAft>
              <a:buClr>
                <a:schemeClr val="dk1"/>
              </a:buClr>
              <a:buSzPts val="2400"/>
              <a:buChar char="•"/>
            </a:pPr>
            <a:r>
              <a:rPr lang="en-US"/>
              <a:t>P(Walks|X) vs P(Drives|X)</a:t>
            </a:r>
            <a:endParaRPr/>
          </a:p>
          <a:p>
            <a:pPr indent="-228600" lvl="1" marL="685800" rtl="0" algn="l">
              <a:lnSpc>
                <a:spcPct val="90000"/>
              </a:lnSpc>
              <a:spcBef>
                <a:spcPts val="500"/>
              </a:spcBef>
              <a:spcAft>
                <a:spcPts val="0"/>
              </a:spcAft>
              <a:buClr>
                <a:schemeClr val="dk1"/>
              </a:buClr>
              <a:buSzPts val="2400"/>
              <a:buChar char="•"/>
            </a:pPr>
            <a:r>
              <a:rPr lang="en-US"/>
              <a:t>We have calculate only one and check if its &gt;.50</a:t>
            </a:r>
            <a:endParaRPr/>
          </a:p>
          <a:p>
            <a:pPr indent="-228600" lvl="1" marL="685800" rtl="0" algn="l">
              <a:lnSpc>
                <a:spcPct val="90000"/>
              </a:lnSpc>
              <a:spcBef>
                <a:spcPts val="500"/>
              </a:spcBef>
              <a:spcAft>
                <a:spcPts val="0"/>
              </a:spcAft>
              <a:buClr>
                <a:schemeClr val="dk1"/>
              </a:buClr>
              <a:buSzPts val="2400"/>
              <a:buChar char="•"/>
            </a:pPr>
            <a:r>
              <a:rPr lang="en-US"/>
              <a:t>No need to calculate second one</a:t>
            </a:r>
            <a:endParaRPr/>
          </a:p>
          <a:p>
            <a:pPr indent="-228600" lvl="0" marL="228600" rtl="0" algn="l">
              <a:lnSpc>
                <a:spcPct val="90000"/>
              </a:lnSpc>
              <a:spcBef>
                <a:spcPts val="1000"/>
              </a:spcBef>
              <a:spcAft>
                <a:spcPts val="0"/>
              </a:spcAft>
              <a:buClr>
                <a:schemeClr val="dk1"/>
              </a:buClr>
              <a:buSzPts val="2800"/>
              <a:buChar char="•"/>
            </a:pPr>
            <a:r>
              <a:rPr lang="en-US"/>
              <a:t>In case if n classes</a:t>
            </a:r>
            <a:endParaRPr/>
          </a:p>
          <a:p>
            <a:pPr indent="-228600" lvl="1" marL="685800" rtl="0" algn="l">
              <a:lnSpc>
                <a:spcPct val="90000"/>
              </a:lnSpc>
              <a:spcBef>
                <a:spcPts val="500"/>
              </a:spcBef>
              <a:spcAft>
                <a:spcPts val="0"/>
              </a:spcAft>
              <a:buClr>
                <a:schemeClr val="dk1"/>
              </a:buClr>
              <a:buSzPts val="2400"/>
              <a:buChar char="•"/>
            </a:pPr>
            <a:r>
              <a:rPr lang="en-US"/>
              <a:t>We need to calculate at least n-1 probabilities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Bayes Minimum Error Classification</a:t>
            </a:r>
            <a:endParaRPr/>
          </a:p>
        </p:txBody>
      </p:sp>
      <p:sp>
        <p:nvSpPr>
          <p:cNvPr id="708" name="Google Shape;708;p48"/>
          <p:cNvSpPr txBox="1"/>
          <p:nvPr>
            <p:ph idx="1" type="body"/>
          </p:nvPr>
        </p:nvSpPr>
        <p:spPr>
          <a:xfrm>
            <a:off x="4785213" y="1825624"/>
            <a:ext cx="7032821"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If(p(walks|X)&gt;p(drives|X) =&gt; X</a:t>
            </a:r>
            <a:r>
              <a:rPr lang="en-US">
                <a:latin typeface="Times New Roman"/>
                <a:ea typeface="Times New Roman"/>
                <a:cs typeface="Times New Roman"/>
                <a:sym typeface="Times New Roman"/>
              </a:rPr>
              <a:t>ϵ</a:t>
            </a:r>
            <a:r>
              <a:rPr lang="en-US"/>
              <a:t> walks</a:t>
            </a:r>
            <a:endParaRPr/>
          </a:p>
          <a:p>
            <a:pPr indent="-228600" lvl="0" marL="228600" rtl="0" algn="l">
              <a:lnSpc>
                <a:spcPct val="90000"/>
              </a:lnSpc>
              <a:spcBef>
                <a:spcPts val="1000"/>
              </a:spcBef>
              <a:spcAft>
                <a:spcPts val="0"/>
              </a:spcAft>
              <a:buClr>
                <a:schemeClr val="dk1"/>
              </a:buClr>
              <a:buSzPct val="100000"/>
              <a:buChar char="•"/>
            </a:pPr>
            <a:r>
              <a:rPr lang="en-US"/>
              <a:t>So we will decide X</a:t>
            </a:r>
            <a:r>
              <a:rPr lang="en-US">
                <a:latin typeface="Times New Roman"/>
                <a:ea typeface="Times New Roman"/>
                <a:cs typeface="Times New Roman"/>
                <a:sym typeface="Times New Roman"/>
              </a:rPr>
              <a:t>ϵ</a:t>
            </a:r>
            <a:r>
              <a:rPr lang="en-US"/>
              <a:t> walks</a:t>
            </a:r>
            <a:endParaRPr/>
          </a:p>
          <a:p>
            <a:pPr indent="-228600" lvl="0" marL="228600" rtl="0" algn="l">
              <a:lnSpc>
                <a:spcPct val="90000"/>
              </a:lnSpc>
              <a:spcBef>
                <a:spcPts val="1000"/>
              </a:spcBef>
              <a:spcAft>
                <a:spcPts val="0"/>
              </a:spcAft>
              <a:buClr>
                <a:schemeClr val="dk1"/>
              </a:buClr>
              <a:buSzPct val="100000"/>
              <a:buChar char="•"/>
            </a:pPr>
            <a:r>
              <a:rPr lang="en-US"/>
              <a:t>But there is a finite probability that X</a:t>
            </a:r>
            <a:r>
              <a:rPr lang="en-US">
                <a:latin typeface="Times New Roman"/>
                <a:ea typeface="Times New Roman"/>
                <a:cs typeface="Times New Roman"/>
                <a:sym typeface="Times New Roman"/>
              </a:rPr>
              <a:t> ϵ drives</a:t>
            </a:r>
            <a:endParaRPr/>
          </a:p>
          <a:p>
            <a:pPr indent="-228600" lvl="1" marL="685800" rtl="0" algn="l">
              <a:lnSpc>
                <a:spcPct val="90000"/>
              </a:lnSpc>
              <a:spcBef>
                <a:spcPts val="500"/>
              </a:spcBef>
              <a:spcAft>
                <a:spcPts val="0"/>
              </a:spcAft>
              <a:buClr>
                <a:schemeClr val="dk1"/>
              </a:buClr>
              <a:buSzPct val="100000"/>
              <a:buChar char="•"/>
            </a:pPr>
            <a:r>
              <a:rPr lang="en-US">
                <a:latin typeface="Times New Roman"/>
                <a:ea typeface="Times New Roman"/>
                <a:cs typeface="Times New Roman"/>
                <a:sym typeface="Times New Roman"/>
              </a:rPr>
              <a:t>This is the probability of error. </a:t>
            </a:r>
            <a:endParaRPr/>
          </a:p>
          <a:p>
            <a:pPr indent="-228600" lvl="0" marL="228600" rtl="0" algn="l">
              <a:lnSpc>
                <a:spcPct val="90000"/>
              </a:lnSpc>
              <a:spcBef>
                <a:spcPts val="1000"/>
              </a:spcBef>
              <a:spcAft>
                <a:spcPts val="0"/>
              </a:spcAft>
              <a:buClr>
                <a:schemeClr val="dk1"/>
              </a:buClr>
              <a:buSzPct val="100000"/>
              <a:buChar char="•"/>
            </a:pPr>
            <a:r>
              <a:rPr lang="en-US">
                <a:latin typeface="Times New Roman"/>
                <a:ea typeface="Times New Roman"/>
                <a:cs typeface="Times New Roman"/>
                <a:sym typeface="Times New Roman"/>
              </a:rPr>
              <a:t>i.e. </a:t>
            </a:r>
            <a:endParaRPr/>
          </a:p>
          <a:p>
            <a:pPr indent="-228600" lvl="1" marL="685800" rtl="0" algn="l">
              <a:lnSpc>
                <a:spcPct val="90000"/>
              </a:lnSpc>
              <a:spcBef>
                <a:spcPts val="500"/>
              </a:spcBef>
              <a:spcAft>
                <a:spcPts val="0"/>
              </a:spcAft>
              <a:buClr>
                <a:schemeClr val="dk1"/>
              </a:buClr>
              <a:buSzPct val="100000"/>
              <a:buChar char="•"/>
            </a:pPr>
            <a:r>
              <a:rPr lang="en-US"/>
              <a:t>P(error|X)= min{p(walks|X), p(drives|X)}</a:t>
            </a:r>
            <a:endParaRPr/>
          </a:p>
          <a:p>
            <a:pPr indent="-228600" lvl="0" marL="228600" rtl="0" algn="l">
              <a:lnSpc>
                <a:spcPct val="90000"/>
              </a:lnSpc>
              <a:spcBef>
                <a:spcPts val="1000"/>
              </a:spcBef>
              <a:spcAft>
                <a:spcPts val="0"/>
              </a:spcAft>
              <a:buClr>
                <a:schemeClr val="dk1"/>
              </a:buClr>
              <a:buSzPct val="100000"/>
              <a:buChar char="•"/>
            </a:pPr>
            <a:r>
              <a:rPr lang="en-US"/>
              <a:t>As we are deciding based on minimizing the error it is known as </a:t>
            </a:r>
            <a:endParaRPr/>
          </a:p>
          <a:p>
            <a:pPr indent="-228600" lvl="0" marL="228600" rtl="0" algn="l">
              <a:lnSpc>
                <a:spcPct val="90000"/>
              </a:lnSpc>
              <a:spcBef>
                <a:spcPts val="1000"/>
              </a:spcBef>
              <a:spcAft>
                <a:spcPts val="0"/>
              </a:spcAft>
              <a:buClr>
                <a:schemeClr val="dk1"/>
              </a:buClr>
              <a:buSzPct val="100000"/>
              <a:buChar char="•"/>
            </a:pPr>
            <a:r>
              <a:rPr lang="en-US"/>
              <a:t>Total error of classification= the area under this curve=  integration of min{p(walks|X), p(drives|X)} 	        </a:t>
            </a:r>
            <a:r>
              <a:rPr lang="en-US" sz="1300"/>
              <a:t>X from-</a:t>
            </a:r>
            <a:r>
              <a:rPr b="0" i="0" lang="en-US" sz="1300">
                <a:solidFill>
                  <a:srgbClr val="333333"/>
                </a:solidFill>
                <a:latin typeface="Arial"/>
                <a:ea typeface="Arial"/>
                <a:cs typeface="Arial"/>
                <a:sym typeface="Arial"/>
              </a:rPr>
              <a:t>∞ to +∞</a:t>
            </a:r>
            <a:endParaRPr/>
          </a:p>
        </p:txBody>
      </p:sp>
      <p:pic>
        <p:nvPicPr>
          <p:cNvPr id="709" name="Google Shape;709;p48"/>
          <p:cNvPicPr preferRelativeResize="0"/>
          <p:nvPr/>
        </p:nvPicPr>
        <p:blipFill rotWithShape="1">
          <a:blip r:embed="rId3">
            <a:alphaModFix/>
          </a:blip>
          <a:srcRect b="0" l="0" r="0" t="0"/>
          <a:stretch/>
        </p:blipFill>
        <p:spPr>
          <a:xfrm>
            <a:off x="232263" y="2610655"/>
            <a:ext cx="4552950" cy="214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6d7edce478_0_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109" name="Google Shape;109;g26d7edce478_0_3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There are two machines for creating an item</a:t>
            </a:r>
            <a:endParaRPr/>
          </a:p>
          <a:p>
            <a:pPr indent="-228600" lvl="0" marL="228600" rtl="0" algn="l">
              <a:lnSpc>
                <a:spcPct val="90000"/>
              </a:lnSpc>
              <a:spcBef>
                <a:spcPts val="1000"/>
              </a:spcBef>
              <a:spcAft>
                <a:spcPts val="0"/>
              </a:spcAft>
              <a:buClr>
                <a:schemeClr val="dk1"/>
              </a:buClr>
              <a:buSzPts val="2800"/>
              <a:buChar char="•"/>
            </a:pPr>
            <a:r>
              <a:rPr lang="en-US"/>
              <a:t>Machines work at different rate</a:t>
            </a:r>
            <a:endParaRPr/>
          </a:p>
          <a:p>
            <a:pPr indent="-228600" lvl="0" marL="228600" rtl="0" algn="l">
              <a:lnSpc>
                <a:spcPct val="90000"/>
              </a:lnSpc>
              <a:spcBef>
                <a:spcPts val="1000"/>
              </a:spcBef>
              <a:spcAft>
                <a:spcPts val="0"/>
              </a:spcAft>
              <a:buClr>
                <a:schemeClr val="dk1"/>
              </a:buClr>
              <a:buSzPts val="2800"/>
              <a:buChar char="•"/>
            </a:pPr>
            <a:r>
              <a:rPr lang="en-US"/>
              <a:t>Items are marked with the machine number that created it so we know that particular item came from which machine</a:t>
            </a:r>
            <a:endParaRPr/>
          </a:p>
          <a:p>
            <a:pPr indent="-228600" lvl="0" marL="228600" rtl="0" algn="l">
              <a:lnSpc>
                <a:spcPct val="90000"/>
              </a:lnSpc>
              <a:spcBef>
                <a:spcPts val="1000"/>
              </a:spcBef>
              <a:spcAft>
                <a:spcPts val="0"/>
              </a:spcAft>
              <a:buClr>
                <a:schemeClr val="dk1"/>
              </a:buClr>
              <a:buSzPts val="2800"/>
              <a:buChar char="•"/>
            </a:pPr>
            <a:r>
              <a:rPr lang="en-US"/>
              <a:t>Total items produced by both machines have few defective items also.</a:t>
            </a:r>
            <a:endParaRPr/>
          </a:p>
          <a:p>
            <a:pPr indent="-228600" lvl="0" marL="228600" rtl="0" algn="l">
              <a:lnSpc>
                <a:spcPct val="90000"/>
              </a:lnSpc>
              <a:spcBef>
                <a:spcPts val="1000"/>
              </a:spcBef>
              <a:spcAft>
                <a:spcPts val="0"/>
              </a:spcAft>
              <a:buClr>
                <a:schemeClr val="dk1"/>
              </a:buClr>
              <a:buSzPts val="2800"/>
              <a:buChar char="•"/>
            </a:pPr>
            <a:r>
              <a:rPr lang="en-US"/>
              <a:t>What is the probability of machine 2 producing a defective item?</a:t>
            </a:r>
            <a:endParaRPr/>
          </a:p>
          <a:p>
            <a:pPr indent="-228600" lvl="1" marL="685800" rtl="0" algn="l">
              <a:lnSpc>
                <a:spcPct val="90000"/>
              </a:lnSpc>
              <a:spcBef>
                <a:spcPts val="500"/>
              </a:spcBef>
              <a:spcAft>
                <a:spcPts val="0"/>
              </a:spcAft>
              <a:buClr>
                <a:schemeClr val="dk1"/>
              </a:buClr>
              <a:buSzPts val="2400"/>
              <a:buChar char="•"/>
            </a:pPr>
            <a:r>
              <a:rPr lang="en-US"/>
              <a:t>If we select any item produced by machine 2, what is the probability that it is defective?</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Bayes Minimum Risk Classifier</a:t>
            </a:r>
            <a:endParaRPr/>
          </a:p>
        </p:txBody>
      </p:sp>
      <p:sp>
        <p:nvSpPr>
          <p:cNvPr id="715" name="Google Shape;715;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More general than bayes minimum error classifier</a:t>
            </a:r>
            <a:endParaRPr/>
          </a:p>
          <a:p>
            <a:pPr indent="-228600" lvl="0" marL="228600" rtl="0" algn="l">
              <a:lnSpc>
                <a:spcPct val="90000"/>
              </a:lnSpc>
              <a:spcBef>
                <a:spcPts val="1000"/>
              </a:spcBef>
              <a:spcAft>
                <a:spcPts val="0"/>
              </a:spcAft>
              <a:buClr>
                <a:schemeClr val="dk1"/>
              </a:buClr>
              <a:buSzPts val="2800"/>
              <a:buChar char="•"/>
            </a:pPr>
            <a:r>
              <a:rPr lang="en-US"/>
              <a:t>ω</a:t>
            </a:r>
            <a:r>
              <a:rPr baseline="-25000" lang="en-US"/>
              <a:t>i</a:t>
            </a:r>
            <a:r>
              <a:rPr lang="en-US"/>
              <a:t>:  i=1…C  (classes)</a:t>
            </a:r>
            <a:endParaRPr/>
          </a:p>
          <a:p>
            <a:pPr indent="-228600" lvl="0" marL="228600" rtl="0" algn="l">
              <a:lnSpc>
                <a:spcPct val="90000"/>
              </a:lnSpc>
              <a:spcBef>
                <a:spcPts val="1000"/>
              </a:spcBef>
              <a:spcAft>
                <a:spcPts val="0"/>
              </a:spcAft>
              <a:buClr>
                <a:srgbClr val="202124"/>
              </a:buClr>
              <a:buSzPts val="2800"/>
              <a:buChar char="•"/>
            </a:pPr>
            <a:r>
              <a:rPr i="0" lang="en-US">
                <a:solidFill>
                  <a:srgbClr val="202124"/>
                </a:solidFill>
                <a:latin typeface="arial"/>
                <a:ea typeface="arial"/>
                <a:cs typeface="arial"/>
                <a:sym typeface="arial"/>
              </a:rPr>
              <a:t>α</a:t>
            </a:r>
            <a:r>
              <a:rPr baseline="-25000" lang="en-US">
                <a:solidFill>
                  <a:srgbClr val="202124"/>
                </a:solidFill>
                <a:latin typeface="arial"/>
                <a:ea typeface="arial"/>
                <a:cs typeface="arial"/>
                <a:sym typeface="arial"/>
              </a:rPr>
              <a:t>j</a:t>
            </a:r>
            <a:r>
              <a:rPr i="0" lang="en-US">
                <a:solidFill>
                  <a:srgbClr val="202124"/>
                </a:solidFill>
                <a:latin typeface="arial"/>
                <a:ea typeface="arial"/>
                <a:cs typeface="arial"/>
                <a:sym typeface="arial"/>
              </a:rPr>
              <a:t>: j=1…K  (actions/predictions)</a:t>
            </a:r>
            <a:endParaRPr baseline="-25000"/>
          </a:p>
          <a:p>
            <a:pPr indent="-228600" lvl="0" marL="228600" rtl="0" algn="l">
              <a:lnSpc>
                <a:spcPct val="90000"/>
              </a:lnSpc>
              <a:spcBef>
                <a:spcPts val="1000"/>
              </a:spcBef>
              <a:spcAft>
                <a:spcPts val="0"/>
              </a:spcAft>
              <a:buClr>
                <a:schemeClr val="dk1"/>
              </a:buClr>
              <a:buSzPts val="2800"/>
              <a:buChar char="•"/>
            </a:pPr>
            <a:r>
              <a:rPr lang="en-US"/>
              <a:t>X- d-dimensional feature vector</a:t>
            </a:r>
            <a:endParaRPr/>
          </a:p>
          <a:p>
            <a:pPr indent="-228600" lvl="0" marL="228600" rtl="0" algn="l">
              <a:lnSpc>
                <a:spcPct val="90000"/>
              </a:lnSpc>
              <a:spcBef>
                <a:spcPts val="1000"/>
              </a:spcBef>
              <a:spcAft>
                <a:spcPts val="0"/>
              </a:spcAft>
              <a:buClr>
                <a:schemeClr val="dk1"/>
              </a:buClr>
              <a:buSzPts val="2800"/>
              <a:buChar char="•"/>
            </a:pPr>
            <a:r>
              <a:rPr lang="en-US"/>
              <a:t>Why is it more general</a:t>
            </a:r>
            <a:endParaRPr/>
          </a:p>
          <a:p>
            <a:pPr indent="-228600" lvl="1" marL="685800" rtl="0" algn="l">
              <a:lnSpc>
                <a:spcPct val="90000"/>
              </a:lnSpc>
              <a:spcBef>
                <a:spcPts val="500"/>
              </a:spcBef>
              <a:spcAft>
                <a:spcPts val="0"/>
              </a:spcAft>
              <a:buClr>
                <a:schemeClr val="dk1"/>
              </a:buClr>
              <a:buSzPts val="2400"/>
              <a:buChar char="•"/>
            </a:pPr>
            <a:r>
              <a:rPr lang="en-US"/>
              <a:t>Because of introduction of loss function</a:t>
            </a:r>
            <a:r>
              <a:rPr b="0" i="0" lang="en-US">
                <a:solidFill>
                  <a:srgbClr val="202124"/>
                </a:solidFill>
                <a:latin typeface="arial"/>
                <a:ea typeface="arial"/>
                <a:cs typeface="arial"/>
                <a:sym typeface="arial"/>
              </a:rPr>
              <a:t> λ(</a:t>
            </a:r>
            <a:r>
              <a:rPr i="0" lang="en-US">
                <a:solidFill>
                  <a:srgbClr val="202124"/>
                </a:solidFill>
                <a:latin typeface="arial"/>
                <a:ea typeface="arial"/>
                <a:cs typeface="arial"/>
                <a:sym typeface="arial"/>
              </a:rPr>
              <a:t>α</a:t>
            </a:r>
            <a:r>
              <a:rPr baseline="-25000" i="0" lang="en-US">
                <a:solidFill>
                  <a:srgbClr val="202124"/>
                </a:solidFill>
                <a:latin typeface="arial"/>
                <a:ea typeface="arial"/>
                <a:cs typeface="arial"/>
                <a:sym typeface="arial"/>
              </a:rPr>
              <a:t>i</a:t>
            </a:r>
            <a:r>
              <a:rPr i="0" lang="en-US">
                <a:solidFill>
                  <a:srgbClr val="202124"/>
                </a:solidFill>
                <a:latin typeface="arial"/>
                <a:ea typeface="arial"/>
                <a:cs typeface="arial"/>
                <a:sym typeface="arial"/>
              </a:rPr>
              <a:t>|</a:t>
            </a:r>
            <a:r>
              <a:rPr lang="en-US"/>
              <a:t>ω</a:t>
            </a:r>
            <a:r>
              <a:rPr baseline="-25000" i="0" lang="en-US">
                <a:solidFill>
                  <a:srgbClr val="202124"/>
                </a:solidFill>
                <a:latin typeface="arial"/>
                <a:ea typeface="arial"/>
                <a:cs typeface="arial"/>
                <a:sym typeface="arial"/>
              </a:rPr>
              <a:t>j</a:t>
            </a:r>
            <a:r>
              <a:rPr i="0" lang="en-US">
                <a:solidFill>
                  <a:srgbClr val="202124"/>
                </a:solidFill>
                <a:latin typeface="arial"/>
                <a:ea typeface="arial"/>
                <a:cs typeface="arial"/>
                <a:sym typeface="arial"/>
              </a:rPr>
              <a:t>)</a:t>
            </a:r>
            <a:endParaRPr/>
          </a:p>
          <a:p>
            <a:pPr indent="-228600" lvl="2" marL="1143000" rtl="0" algn="l">
              <a:lnSpc>
                <a:spcPct val="90000"/>
              </a:lnSpc>
              <a:spcBef>
                <a:spcPts val="500"/>
              </a:spcBef>
              <a:spcAft>
                <a:spcPts val="0"/>
              </a:spcAft>
              <a:buClr>
                <a:srgbClr val="202124"/>
              </a:buClr>
              <a:buSzPts val="2000"/>
              <a:buChar char="•"/>
            </a:pPr>
            <a:r>
              <a:rPr lang="en-US">
                <a:solidFill>
                  <a:srgbClr val="202124"/>
                </a:solidFill>
                <a:latin typeface="arial"/>
                <a:ea typeface="arial"/>
                <a:cs typeface="arial"/>
                <a:sym typeface="arial"/>
              </a:rPr>
              <a:t>If we take an action </a:t>
            </a:r>
            <a:r>
              <a:rPr i="0" lang="en-US">
                <a:solidFill>
                  <a:srgbClr val="202124"/>
                </a:solidFill>
                <a:latin typeface="arial"/>
                <a:ea typeface="arial"/>
                <a:cs typeface="arial"/>
                <a:sym typeface="arial"/>
              </a:rPr>
              <a:t>α</a:t>
            </a:r>
            <a:r>
              <a:rPr baseline="-25000" i="0" lang="en-US">
                <a:solidFill>
                  <a:srgbClr val="202124"/>
                </a:solidFill>
                <a:latin typeface="arial"/>
                <a:ea typeface="arial"/>
                <a:cs typeface="arial"/>
                <a:sym typeface="arial"/>
              </a:rPr>
              <a:t>i </a:t>
            </a:r>
            <a:r>
              <a:rPr lang="en-US">
                <a:solidFill>
                  <a:srgbClr val="202124"/>
                </a:solidFill>
                <a:latin typeface="arial"/>
                <a:ea typeface="arial"/>
                <a:cs typeface="arial"/>
                <a:sym typeface="arial"/>
              </a:rPr>
              <a:t>where the true class is </a:t>
            </a:r>
            <a:r>
              <a:rPr lang="en-US"/>
              <a:t>ω</a:t>
            </a:r>
            <a:r>
              <a:rPr baseline="-25000" i="0" lang="en-US">
                <a:solidFill>
                  <a:srgbClr val="202124"/>
                </a:solidFill>
                <a:latin typeface="arial"/>
                <a:ea typeface="arial"/>
                <a:cs typeface="arial"/>
                <a:sym typeface="arial"/>
              </a:rPr>
              <a:t>j </a:t>
            </a:r>
            <a:r>
              <a:rPr lang="en-US">
                <a:solidFill>
                  <a:srgbClr val="202124"/>
                </a:solidFill>
                <a:latin typeface="arial"/>
                <a:ea typeface="arial"/>
                <a:cs typeface="arial"/>
                <a:sym typeface="arial"/>
              </a:rPr>
              <a:t>then the Loss that we incur is </a:t>
            </a:r>
            <a:r>
              <a:rPr b="0" i="0" lang="en-US">
                <a:solidFill>
                  <a:srgbClr val="202124"/>
                </a:solidFill>
                <a:latin typeface="arial"/>
                <a:ea typeface="arial"/>
                <a:cs typeface="arial"/>
                <a:sym typeface="arial"/>
              </a:rPr>
              <a:t>λ(</a:t>
            </a:r>
            <a:r>
              <a:rPr i="0" lang="en-US">
                <a:solidFill>
                  <a:srgbClr val="202124"/>
                </a:solidFill>
                <a:latin typeface="arial"/>
                <a:ea typeface="arial"/>
                <a:cs typeface="arial"/>
                <a:sym typeface="arial"/>
              </a:rPr>
              <a:t>α</a:t>
            </a:r>
            <a:r>
              <a:rPr baseline="-25000" i="0" lang="en-US">
                <a:solidFill>
                  <a:srgbClr val="202124"/>
                </a:solidFill>
                <a:latin typeface="arial"/>
                <a:ea typeface="arial"/>
                <a:cs typeface="arial"/>
                <a:sym typeface="arial"/>
              </a:rPr>
              <a:t>i</a:t>
            </a:r>
            <a:r>
              <a:rPr i="0" lang="en-US">
                <a:solidFill>
                  <a:srgbClr val="202124"/>
                </a:solidFill>
                <a:latin typeface="arial"/>
                <a:ea typeface="arial"/>
                <a:cs typeface="arial"/>
                <a:sym typeface="arial"/>
              </a:rPr>
              <a:t>|</a:t>
            </a:r>
            <a:r>
              <a:rPr lang="en-US"/>
              <a:t> ω</a:t>
            </a:r>
            <a:r>
              <a:rPr baseline="-25000" i="0" lang="en-US">
                <a:solidFill>
                  <a:srgbClr val="202124"/>
                </a:solidFill>
                <a:latin typeface="arial"/>
                <a:ea typeface="arial"/>
                <a:cs typeface="arial"/>
                <a:sym typeface="arial"/>
              </a:rPr>
              <a:t>j</a:t>
            </a:r>
            <a:r>
              <a:rPr i="0" lang="en-US">
                <a:solidFill>
                  <a:srgbClr val="202124"/>
                </a:solidFill>
                <a:latin typeface="arial"/>
                <a:ea typeface="arial"/>
                <a:cs typeface="arial"/>
                <a:sym typeface="arial"/>
              </a:rPr>
              <a:t>)</a:t>
            </a:r>
            <a:endParaRPr/>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Bayes Minimum Risk Classifier</a:t>
            </a:r>
            <a:endParaRPr/>
          </a:p>
        </p:txBody>
      </p:sp>
      <p:sp>
        <p:nvSpPr>
          <p:cNvPr id="721" name="Google Shape;721;p50"/>
          <p:cNvSpPr txBox="1"/>
          <p:nvPr>
            <p:ph idx="1" type="body"/>
          </p:nvPr>
        </p:nvSpPr>
        <p:spPr>
          <a:xfrm>
            <a:off x="838200" y="1825625"/>
            <a:ext cx="10515600" cy="4351338"/>
          </a:xfrm>
          <a:prstGeom prst="rect">
            <a:avLst/>
          </a:prstGeom>
          <a:blipFill rotWithShape="1">
            <a:blip r:embed="rId3">
              <a:alphaModFix/>
            </a:blip>
            <a:stretch>
              <a:fillRect b="0" l="-1042" r="-1041" t="-224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Relationship between BMRC and BMEC</a:t>
            </a:r>
            <a:endParaRPr/>
          </a:p>
        </p:txBody>
      </p:sp>
      <p:sp>
        <p:nvSpPr>
          <p:cNvPr id="727" name="Google Shape;727;p51"/>
          <p:cNvSpPr txBox="1"/>
          <p:nvPr>
            <p:ph idx="1" type="body"/>
          </p:nvPr>
        </p:nvSpPr>
        <p:spPr>
          <a:xfrm>
            <a:off x="838200" y="1825625"/>
            <a:ext cx="10515600" cy="4351338"/>
          </a:xfrm>
          <a:prstGeom prst="rect">
            <a:avLst/>
          </a:prstGeom>
          <a:blipFill rotWithShape="1">
            <a:blip r:embed="rId3">
              <a:alphaModFix/>
            </a:blip>
            <a:stretch>
              <a:fillRect b="-2659" l="-927" r="0" t="-2799"/>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Discriminant function</a:t>
            </a:r>
            <a:endParaRPr/>
          </a:p>
        </p:txBody>
      </p:sp>
      <p:sp>
        <p:nvSpPr>
          <p:cNvPr id="733" name="Google Shape;733;p52"/>
          <p:cNvSpPr txBox="1"/>
          <p:nvPr>
            <p:ph idx="1" type="body"/>
          </p:nvPr>
        </p:nvSpPr>
        <p:spPr>
          <a:xfrm>
            <a:off x="838200" y="1825625"/>
            <a:ext cx="10515600" cy="4351338"/>
          </a:xfrm>
          <a:prstGeom prst="rect">
            <a:avLst/>
          </a:prstGeom>
          <a:blipFill rotWithShape="1">
            <a:blip r:embed="rId3">
              <a:alphaModFix/>
            </a:blip>
            <a:stretch>
              <a:fillRect b="0" l="-1042" r="0" t="-224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2636325306f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739" name="Google Shape;739;g2636325306f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we can also take any function of discriminant function that is monotonically increasing as a discriminant function.</a:t>
            </a:r>
            <a:endParaRPr/>
          </a:p>
          <a:p>
            <a:pPr indent="-342900" lvl="0" marL="457200" rtl="0" algn="l">
              <a:spcBef>
                <a:spcPts val="0"/>
              </a:spcBef>
              <a:spcAft>
                <a:spcPts val="0"/>
              </a:spcAft>
              <a:buSzPts val="1800"/>
              <a:buChar char="•"/>
            </a:pPr>
            <a:r>
              <a:rPr lang="en-US"/>
              <a:t>We can take f: ln </a:t>
            </a:r>
            <a:endParaRPr/>
          </a:p>
          <a:p>
            <a:pPr indent="-342900" lvl="0" marL="457200" rtl="0" algn="l">
              <a:spcBef>
                <a:spcPts val="0"/>
              </a:spcBef>
              <a:spcAft>
                <a:spcPts val="0"/>
              </a:spcAft>
              <a:buSzPts val="1800"/>
              <a:buChar char="•"/>
            </a:pPr>
            <a:r>
              <a:rPr lang="en-US"/>
              <a:t>So we can use g</a:t>
            </a:r>
            <a:r>
              <a:rPr baseline="-25000" lang="en-US"/>
              <a:t>i</a:t>
            </a:r>
            <a:r>
              <a:rPr lang="en-US"/>
              <a:t>(x) = ln P(w</a:t>
            </a:r>
            <a:r>
              <a:rPr baseline="-25000" lang="en-US"/>
              <a:t>i</a:t>
            </a:r>
            <a:r>
              <a:rPr lang="en-US"/>
              <a:t>|X) also as a discriminant function and the advantage is </a:t>
            </a:r>
            <a:r>
              <a:rPr lang="en-US"/>
              <a:t>g</a:t>
            </a:r>
            <a:r>
              <a:rPr baseline="-25000" lang="en-US"/>
              <a:t>i</a:t>
            </a:r>
            <a:r>
              <a:rPr lang="en-US"/>
              <a:t>(x)=</a:t>
            </a:r>
            <a:r>
              <a:rPr lang="en-US"/>
              <a:t> </a:t>
            </a:r>
            <a:r>
              <a:rPr lang="en-US"/>
              <a:t>ln P(w</a:t>
            </a:r>
            <a:r>
              <a:rPr baseline="-25000" lang="en-US"/>
              <a:t>i</a:t>
            </a:r>
            <a:r>
              <a:rPr lang="en-US"/>
              <a:t>|X) = ln P(X|w</a:t>
            </a:r>
            <a:r>
              <a:rPr baseline="-25000" lang="en-US"/>
              <a:t>i</a:t>
            </a:r>
            <a:r>
              <a:rPr lang="en-US"/>
              <a:t>) + ln P(w</a:t>
            </a:r>
            <a:r>
              <a:rPr baseline="-25000" lang="en-US"/>
              <a:t>i</a:t>
            </a:r>
            <a:r>
              <a:rPr lang="en-US"/>
              <a:t>) addition is advantageous in computation.</a:t>
            </a:r>
            <a:endParaRPr/>
          </a:p>
          <a:p>
            <a:pPr indent="0" lvl="0" marL="457200" rtl="0" algn="l">
              <a:spcBef>
                <a:spcPts val="10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2a35de9ee12_0_2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discriminant function under multivariate normal distribution </a:t>
            </a:r>
            <a:endParaRPr/>
          </a:p>
        </p:txBody>
      </p:sp>
      <p:sp>
        <p:nvSpPr>
          <p:cNvPr id="745" name="Google Shape;745;g2a35de9ee12_0_2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we are assuming our discriminant function as </a:t>
            </a:r>
            <a:r>
              <a:rPr lang="en-US"/>
              <a:t>g</a:t>
            </a:r>
            <a:r>
              <a:rPr baseline="-25000" lang="en-US"/>
              <a:t>i</a:t>
            </a:r>
            <a:r>
              <a:rPr lang="en-US"/>
              <a:t>(x)= ln P(w</a:t>
            </a:r>
            <a:r>
              <a:rPr baseline="-25000" lang="en-US"/>
              <a:t>i</a:t>
            </a:r>
            <a:r>
              <a:rPr lang="en-US"/>
              <a:t>|X) + ln P(w</a:t>
            </a:r>
            <a:r>
              <a:rPr baseline="-25000" lang="en-US"/>
              <a:t>i</a:t>
            </a:r>
            <a:r>
              <a:rPr lang="en-US"/>
              <a:t>)</a:t>
            </a:r>
            <a:endParaRPr/>
          </a:p>
          <a:p>
            <a:pPr indent="-342900" lvl="0" marL="457200" rtl="0" algn="l">
              <a:spcBef>
                <a:spcPts val="0"/>
              </a:spcBef>
              <a:spcAft>
                <a:spcPts val="0"/>
              </a:spcAft>
              <a:buSzPts val="1800"/>
              <a:buChar char="•"/>
            </a:pPr>
            <a:r>
              <a:rPr lang="en-US"/>
              <a:t>we can check what will be the form of discriminant function or decision boundary in case of a particular underlying distribution of data.</a:t>
            </a:r>
            <a:endParaRPr/>
          </a:p>
          <a:p>
            <a:pPr indent="-342900" lvl="0" marL="457200" rtl="0" algn="l">
              <a:spcBef>
                <a:spcPts val="0"/>
              </a:spcBef>
              <a:spcAft>
                <a:spcPts val="0"/>
              </a:spcAft>
              <a:buSzPts val="1800"/>
              <a:buChar char="•"/>
            </a:pPr>
            <a:r>
              <a:rPr lang="en-US"/>
              <a:t>let us assume that our dataset X is of dimension d</a:t>
            </a:r>
            <a:endParaRPr/>
          </a:p>
        </p:txBody>
      </p:sp>
      <p:pic>
        <p:nvPicPr>
          <p:cNvPr id="746" name="Google Shape;746;g2a35de9ee12_0_26"/>
          <p:cNvPicPr preferRelativeResize="0"/>
          <p:nvPr/>
        </p:nvPicPr>
        <p:blipFill>
          <a:blip r:embed="rId3">
            <a:alphaModFix/>
          </a:blip>
          <a:stretch>
            <a:fillRect/>
          </a:stretch>
        </p:blipFill>
        <p:spPr>
          <a:xfrm>
            <a:off x="2821925" y="4351175"/>
            <a:ext cx="5718376" cy="1622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2a57153dee1_0_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discriminant function under multivariate normal distribution </a:t>
            </a:r>
            <a:endParaRPr/>
          </a:p>
        </p:txBody>
      </p:sp>
      <p:sp>
        <p:nvSpPr>
          <p:cNvPr id="752" name="Google Shape;752;g2a57153dee1_0_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753" name="Google Shape;753;g2a57153dee1_0_1"/>
          <p:cNvPicPr preferRelativeResize="0"/>
          <p:nvPr/>
        </p:nvPicPr>
        <p:blipFill>
          <a:blip r:embed="rId3">
            <a:alphaModFix/>
          </a:blip>
          <a:stretch>
            <a:fillRect/>
          </a:stretch>
        </p:blipFill>
        <p:spPr>
          <a:xfrm>
            <a:off x="1771650" y="2090738"/>
            <a:ext cx="8648700" cy="2676525"/>
          </a:xfrm>
          <a:prstGeom prst="rect">
            <a:avLst/>
          </a:prstGeom>
          <a:noFill/>
          <a:ln>
            <a:noFill/>
          </a:ln>
        </p:spPr>
      </p:pic>
      <p:sp>
        <p:nvSpPr>
          <p:cNvPr id="754" name="Google Shape;754;g2a57153dee1_0_1"/>
          <p:cNvSpPr/>
          <p:nvPr/>
        </p:nvSpPr>
        <p:spPr>
          <a:xfrm>
            <a:off x="4187575" y="4540275"/>
            <a:ext cx="56100" cy="378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55" name="Google Shape;755;g2a57153dee1_0_1"/>
          <p:cNvSpPr txBox="1"/>
          <p:nvPr/>
        </p:nvSpPr>
        <p:spPr>
          <a:xfrm>
            <a:off x="1771650" y="4960150"/>
            <a:ext cx="91899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independent of class and thus does not differentiate among classes so we can ignore this term</a:t>
            </a:r>
            <a:endParaRPr sz="1700">
              <a:solidFill>
                <a:schemeClr val="dk1"/>
              </a:solidFill>
              <a:latin typeface="Calibri"/>
              <a:ea typeface="Calibri"/>
              <a:cs typeface="Calibri"/>
              <a:sym typeface="Calibri"/>
            </a:endParaRPr>
          </a:p>
        </p:txBody>
      </p:sp>
      <p:sp>
        <p:nvSpPr>
          <p:cNvPr id="756" name="Google Shape;756;g2a57153dee1_0_1"/>
          <p:cNvSpPr/>
          <p:nvPr/>
        </p:nvSpPr>
        <p:spPr>
          <a:xfrm>
            <a:off x="3347825" y="4232375"/>
            <a:ext cx="1449300" cy="400200"/>
          </a:xfrm>
          <a:custGeom>
            <a:rect b="b" l="l" r="r" t="t"/>
            <a:pathLst>
              <a:path extrusionOk="0" h="16008" w="57972">
                <a:moveTo>
                  <a:pt x="0" y="7837"/>
                </a:moveTo>
                <a:cubicBezTo>
                  <a:pt x="3013" y="8591"/>
                  <a:pt x="4954" y="11722"/>
                  <a:pt x="7838" y="12876"/>
                </a:cubicBezTo>
                <a:cubicBezTo>
                  <a:pt x="11916" y="14508"/>
                  <a:pt x="16407" y="14814"/>
                  <a:pt x="20714" y="15675"/>
                </a:cubicBezTo>
                <a:cubicBezTo>
                  <a:pt x="27365" y="17005"/>
                  <a:pt x="34109" y="12313"/>
                  <a:pt x="40868" y="12876"/>
                </a:cubicBezTo>
                <a:cubicBezTo>
                  <a:pt x="45889" y="13295"/>
                  <a:pt x="51792" y="15671"/>
                  <a:pt x="55984" y="12876"/>
                </a:cubicBezTo>
                <a:cubicBezTo>
                  <a:pt x="59569" y="10486"/>
                  <a:pt x="57103" y="4308"/>
                  <a:pt x="57103" y="0"/>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2a57153dee1_0_1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discriminant function under multivariate normal distribution </a:t>
            </a:r>
            <a:endParaRPr/>
          </a:p>
        </p:txBody>
      </p:sp>
      <p:sp>
        <p:nvSpPr>
          <p:cNvPr id="762" name="Google Shape;762;g2a57153dee1_0_1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We can have different cases</a:t>
            </a:r>
            <a:endParaRPr/>
          </a:p>
          <a:p>
            <a:pPr indent="-342900" lvl="1" marL="914400" rtl="0" algn="l">
              <a:spcBef>
                <a:spcPts val="0"/>
              </a:spcBef>
              <a:spcAft>
                <a:spcPts val="0"/>
              </a:spcAft>
              <a:buSzPts val="1800"/>
              <a:buChar char="•"/>
            </a:pPr>
            <a:r>
              <a:rPr lang="en-US"/>
              <a:t>if all the components of the feature vector X are statistically independent (then covariance matrix will be diagonal matrix) and each component has the same variance </a:t>
            </a:r>
            <a:r>
              <a:rPr lang="en-US" sz="2400"/>
              <a:t>σ</a:t>
            </a:r>
            <a:r>
              <a:rPr baseline="30000" lang="en-US" sz="2400"/>
              <a:t>2</a:t>
            </a:r>
            <a:r>
              <a:rPr lang="en-US"/>
              <a:t> (then Σ=σ</a:t>
            </a:r>
            <a:r>
              <a:rPr baseline="30000" lang="en-US"/>
              <a:t>2</a:t>
            </a:r>
            <a:r>
              <a:rPr lang="en-US" sz="1900"/>
              <a:t>工</a:t>
            </a:r>
            <a:r>
              <a:rPr lang="en-US"/>
              <a:t>) and we are assuming this is same for all the classes (w</a:t>
            </a:r>
            <a:r>
              <a:rPr baseline="-25000" lang="en-US"/>
              <a:t>i</a:t>
            </a:r>
            <a:r>
              <a:rPr lang="en-US"/>
              <a:t>) then Σ</a:t>
            </a:r>
            <a:r>
              <a:rPr baseline="-25000" lang="en-US"/>
              <a:t>i</a:t>
            </a:r>
            <a:r>
              <a:rPr lang="en-US"/>
              <a:t>=σ</a:t>
            </a:r>
            <a:r>
              <a:rPr baseline="30000" lang="en-US"/>
              <a:t>2</a:t>
            </a:r>
            <a:r>
              <a:rPr lang="en-US" sz="1900"/>
              <a:t>工, where 工 is unity matrix</a:t>
            </a:r>
            <a:endParaRPr sz="1900"/>
          </a:p>
          <a:p>
            <a:pPr indent="-349250" lvl="1" marL="914400" rtl="0" algn="l">
              <a:spcBef>
                <a:spcPts val="0"/>
              </a:spcBef>
              <a:spcAft>
                <a:spcPts val="0"/>
              </a:spcAft>
              <a:buSzPts val="1900"/>
              <a:buChar char="•"/>
            </a:pPr>
            <a:r>
              <a:rPr lang="en-US"/>
              <a:t>Σ</a:t>
            </a:r>
            <a:r>
              <a:rPr baseline="-25000" lang="en-US"/>
              <a:t>i</a:t>
            </a:r>
            <a:r>
              <a:rPr lang="en-US"/>
              <a:t>=Σ (when different components are not necessarily statistically independent, all components may also have different variance but the whatever is the covariance matrix it is same for all the classes (w</a:t>
            </a:r>
            <a:r>
              <a:rPr baseline="-25000" lang="en-US"/>
              <a:t>i</a:t>
            </a:r>
            <a:r>
              <a:rPr lang="en-US"/>
              <a:t>) </a:t>
            </a:r>
            <a:endParaRPr/>
          </a:p>
          <a:p>
            <a:pPr indent="-342900" lvl="1" marL="914400" rtl="0" algn="l">
              <a:spcBef>
                <a:spcPts val="0"/>
              </a:spcBef>
              <a:spcAft>
                <a:spcPts val="0"/>
              </a:spcAft>
              <a:buSzPts val="1800"/>
              <a:buChar char="•"/>
            </a:pPr>
            <a:r>
              <a:rPr lang="en-US"/>
              <a:t>most general case- every class have its own covariance matrix</a:t>
            </a:r>
            <a:endParaRPr/>
          </a:p>
          <a:p>
            <a:pPr indent="-342900" lvl="0" marL="457200" rtl="0" algn="l">
              <a:spcBef>
                <a:spcPts val="0"/>
              </a:spcBef>
              <a:spcAft>
                <a:spcPts val="0"/>
              </a:spcAft>
              <a:buSzPts val="1800"/>
              <a:buChar char="•"/>
            </a:pPr>
            <a:r>
              <a:rPr lang="en-US"/>
              <a:t>We will see the form of discriminant function in the first case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2a57153dee1_1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discriminant function under multivariate normal distribution </a:t>
            </a:r>
            <a:endParaRPr/>
          </a:p>
        </p:txBody>
      </p:sp>
      <p:sp>
        <p:nvSpPr>
          <p:cNvPr id="768" name="Google Shape;768;g2a57153dee1_1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the form of discriminant function in the first case</a:t>
            </a:r>
            <a:endParaRPr/>
          </a:p>
          <a:p>
            <a:pPr indent="0" lvl="0" marL="0" rtl="0" algn="l">
              <a:spcBef>
                <a:spcPts val="1000"/>
              </a:spcBef>
              <a:spcAft>
                <a:spcPts val="0"/>
              </a:spcAft>
              <a:buNone/>
            </a:pPr>
            <a:r>
              <a:t/>
            </a:r>
            <a:endParaRPr/>
          </a:p>
        </p:txBody>
      </p:sp>
      <p:pic>
        <p:nvPicPr>
          <p:cNvPr id="769" name="Google Shape;769;g2a57153dee1_1_0"/>
          <p:cNvPicPr preferRelativeResize="0"/>
          <p:nvPr/>
        </p:nvPicPr>
        <p:blipFill>
          <a:blip r:embed="rId3">
            <a:alphaModFix/>
          </a:blip>
          <a:stretch>
            <a:fillRect/>
          </a:stretch>
        </p:blipFill>
        <p:spPr>
          <a:xfrm>
            <a:off x="266300" y="2544525"/>
            <a:ext cx="8496300" cy="3924300"/>
          </a:xfrm>
          <a:prstGeom prst="rect">
            <a:avLst/>
          </a:prstGeom>
          <a:noFill/>
          <a:ln>
            <a:noFill/>
          </a:ln>
        </p:spPr>
      </p:pic>
      <p:pic>
        <p:nvPicPr>
          <p:cNvPr id="770" name="Google Shape;770;g2a57153dee1_1_0"/>
          <p:cNvPicPr preferRelativeResize="0"/>
          <p:nvPr/>
        </p:nvPicPr>
        <p:blipFill>
          <a:blip r:embed="rId4">
            <a:alphaModFix/>
          </a:blip>
          <a:stretch>
            <a:fillRect/>
          </a:stretch>
        </p:blipFill>
        <p:spPr>
          <a:xfrm>
            <a:off x="7663997" y="5516847"/>
            <a:ext cx="3689800" cy="951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2a57153dee1_1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decision boundary</a:t>
            </a:r>
            <a:r>
              <a:rPr lang="en-US"/>
              <a:t> under multivariate normal distribution </a:t>
            </a:r>
            <a:endParaRPr/>
          </a:p>
        </p:txBody>
      </p:sp>
      <p:sp>
        <p:nvSpPr>
          <p:cNvPr id="776" name="Google Shape;776;g2a57153dee1_1_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So now we can talk about the form of boundary that classify the two different classes</a:t>
            </a:r>
            <a:endParaRPr/>
          </a:p>
          <a:p>
            <a:pPr indent="-342900" lvl="0" marL="457200" rtl="0" algn="l">
              <a:spcBef>
                <a:spcPts val="0"/>
              </a:spcBef>
              <a:spcAft>
                <a:spcPts val="0"/>
              </a:spcAft>
              <a:buSzPts val="1800"/>
              <a:buChar char="•"/>
            </a:pPr>
            <a:r>
              <a:rPr lang="en-US"/>
              <a:t>for boundary g(x), g</a:t>
            </a:r>
            <a:r>
              <a:rPr baseline="-25000" lang="en-US"/>
              <a:t>i</a:t>
            </a:r>
            <a:r>
              <a:rPr lang="en-US"/>
              <a:t>(x) = g</a:t>
            </a:r>
            <a:r>
              <a:rPr baseline="-25000" lang="en-US"/>
              <a:t>j</a:t>
            </a:r>
            <a:r>
              <a:rPr lang="en-US"/>
              <a:t>(x) as the discriminant functions values must be same at boundary so we can get the equation of boundary as</a:t>
            </a:r>
            <a:endParaRPr/>
          </a:p>
          <a:p>
            <a:pPr indent="-342900" lvl="1" marL="914400" rtl="0" algn="l">
              <a:spcBef>
                <a:spcPts val="0"/>
              </a:spcBef>
              <a:spcAft>
                <a:spcPts val="0"/>
              </a:spcAft>
              <a:buSzPts val="1800"/>
              <a:buChar char="•"/>
            </a:pPr>
            <a:r>
              <a:rPr lang="en-US" sz="2800"/>
              <a:t>g(x) = g</a:t>
            </a:r>
            <a:r>
              <a:rPr baseline="-25000" lang="en-US" sz="2800"/>
              <a:t>i</a:t>
            </a:r>
            <a:r>
              <a:rPr lang="en-US" sz="2800"/>
              <a:t>(x) - g</a:t>
            </a:r>
            <a:r>
              <a:rPr baseline="-25000" lang="en-US" sz="2800"/>
              <a:t>j</a:t>
            </a:r>
            <a:r>
              <a:rPr lang="en-US" sz="2800"/>
              <a:t>(x) = 0</a:t>
            </a:r>
            <a:endParaRPr/>
          </a:p>
        </p:txBody>
      </p:sp>
      <p:pic>
        <p:nvPicPr>
          <p:cNvPr id="777" name="Google Shape;777;g2a57153dee1_1_6"/>
          <p:cNvPicPr preferRelativeResize="0"/>
          <p:nvPr/>
        </p:nvPicPr>
        <p:blipFill>
          <a:blip r:embed="rId3">
            <a:alphaModFix/>
          </a:blip>
          <a:stretch>
            <a:fillRect/>
          </a:stretch>
        </p:blipFill>
        <p:spPr>
          <a:xfrm>
            <a:off x="5545900" y="3465638"/>
            <a:ext cx="6362700" cy="3114675"/>
          </a:xfrm>
          <a:prstGeom prst="rect">
            <a:avLst/>
          </a:prstGeom>
          <a:noFill/>
          <a:ln>
            <a:noFill/>
          </a:ln>
        </p:spPr>
      </p:pic>
      <p:pic>
        <p:nvPicPr>
          <p:cNvPr id="778" name="Google Shape;778;g2a57153dee1_1_6"/>
          <p:cNvPicPr preferRelativeResize="0"/>
          <p:nvPr/>
        </p:nvPicPr>
        <p:blipFill>
          <a:blip r:embed="rId4">
            <a:alphaModFix/>
          </a:blip>
          <a:stretch>
            <a:fillRect/>
          </a:stretch>
        </p:blipFill>
        <p:spPr>
          <a:xfrm>
            <a:off x="334246" y="4351475"/>
            <a:ext cx="4945000" cy="134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6d7edce478_0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Bayes Theorem</a:t>
            </a:r>
            <a:endParaRPr/>
          </a:p>
        </p:txBody>
      </p:sp>
      <p:sp>
        <p:nvSpPr>
          <p:cNvPr id="115" name="Google Shape;115;g26d7edce478_0_36"/>
          <p:cNvSpPr txBox="1"/>
          <p:nvPr>
            <p:ph idx="1" type="body"/>
          </p:nvPr>
        </p:nvSpPr>
        <p:spPr>
          <a:xfrm>
            <a:off x="6507475" y="1648484"/>
            <a:ext cx="6392700" cy="43512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sz="2600"/>
              <a:t>Probability of any given item coming from machine1: P(Mach1) = 30/50= 0.6</a:t>
            </a:r>
            <a:endParaRPr/>
          </a:p>
          <a:p>
            <a:pPr indent="-228600" lvl="0" marL="228600" rtl="0" algn="l">
              <a:lnSpc>
                <a:spcPct val="90000"/>
              </a:lnSpc>
              <a:spcBef>
                <a:spcPts val="1000"/>
              </a:spcBef>
              <a:spcAft>
                <a:spcPts val="0"/>
              </a:spcAft>
              <a:buClr>
                <a:schemeClr val="dk1"/>
              </a:buClr>
              <a:buSzPct val="100000"/>
              <a:buChar char="•"/>
            </a:pPr>
            <a:r>
              <a:rPr lang="en-US" sz="2600"/>
              <a:t>Probability of any given item coming from machine2: P(Mach2) = 20/50= 0.4</a:t>
            </a:r>
            <a:endParaRPr/>
          </a:p>
          <a:p>
            <a:pPr indent="-75882" lvl="0" marL="228600" rtl="0" algn="l">
              <a:lnSpc>
                <a:spcPct val="90000"/>
              </a:lnSpc>
              <a:spcBef>
                <a:spcPts val="1000"/>
              </a:spcBef>
              <a:spcAft>
                <a:spcPts val="0"/>
              </a:spcAft>
              <a:buClr>
                <a:schemeClr val="dk1"/>
              </a:buClr>
              <a:buSzPct val="100000"/>
              <a:buNone/>
            </a:pPr>
            <a:r>
              <a:t/>
            </a:r>
            <a:endParaRPr sz="2600"/>
          </a:p>
          <a:p>
            <a:pPr indent="-228600" lvl="0" marL="228600" rtl="0" algn="l">
              <a:lnSpc>
                <a:spcPct val="90000"/>
              </a:lnSpc>
              <a:spcBef>
                <a:spcPts val="1000"/>
              </a:spcBef>
              <a:spcAft>
                <a:spcPts val="0"/>
              </a:spcAft>
              <a:buClr>
                <a:schemeClr val="dk1"/>
              </a:buClr>
              <a:buSzPct val="100000"/>
              <a:buChar char="•"/>
            </a:pPr>
            <a:r>
              <a:rPr lang="en-US" sz="2600"/>
              <a:t>P(Defect) = 1%</a:t>
            </a:r>
            <a:endParaRPr/>
          </a:p>
          <a:p>
            <a:pPr indent="-75882" lvl="0" marL="228600" rtl="0" algn="l">
              <a:lnSpc>
                <a:spcPct val="90000"/>
              </a:lnSpc>
              <a:spcBef>
                <a:spcPts val="1000"/>
              </a:spcBef>
              <a:spcAft>
                <a:spcPts val="0"/>
              </a:spcAft>
              <a:buClr>
                <a:schemeClr val="dk1"/>
              </a:buClr>
              <a:buSzPct val="100000"/>
              <a:buNone/>
            </a:pPr>
            <a:r>
              <a:t/>
            </a:r>
            <a:endParaRPr sz="2600"/>
          </a:p>
          <a:p>
            <a:pPr indent="-228600" lvl="0" marL="228600" rtl="0" algn="l">
              <a:lnSpc>
                <a:spcPct val="90000"/>
              </a:lnSpc>
              <a:spcBef>
                <a:spcPts val="1000"/>
              </a:spcBef>
              <a:spcAft>
                <a:spcPts val="0"/>
              </a:spcAft>
              <a:buClr>
                <a:schemeClr val="dk1"/>
              </a:buClr>
              <a:buSzPct val="100000"/>
              <a:buChar char="•"/>
            </a:pPr>
            <a:r>
              <a:rPr lang="en-US" sz="2600"/>
              <a:t>P(Mach1|Defect)=50%</a:t>
            </a:r>
            <a:endParaRPr/>
          </a:p>
          <a:p>
            <a:pPr indent="-228600" lvl="0" marL="228600" rtl="0" algn="l">
              <a:lnSpc>
                <a:spcPct val="90000"/>
              </a:lnSpc>
              <a:spcBef>
                <a:spcPts val="1000"/>
              </a:spcBef>
              <a:spcAft>
                <a:spcPts val="0"/>
              </a:spcAft>
              <a:buClr>
                <a:schemeClr val="dk1"/>
              </a:buClr>
              <a:buSzPct val="100000"/>
              <a:buChar char="•"/>
            </a:pPr>
            <a:r>
              <a:rPr lang="en-US" sz="2600"/>
              <a:t>P(Mach2|Defect)=50%</a:t>
            </a:r>
            <a:endParaRPr/>
          </a:p>
          <a:p>
            <a:pPr indent="-75882" lvl="0" marL="228600" rtl="0" algn="l">
              <a:lnSpc>
                <a:spcPct val="90000"/>
              </a:lnSpc>
              <a:spcBef>
                <a:spcPts val="1000"/>
              </a:spcBef>
              <a:spcAft>
                <a:spcPts val="0"/>
              </a:spcAft>
              <a:buClr>
                <a:schemeClr val="dk1"/>
              </a:buClr>
              <a:buSzPct val="100000"/>
              <a:buNone/>
            </a:pPr>
            <a:r>
              <a:t/>
            </a:r>
            <a:endParaRPr sz="2600"/>
          </a:p>
          <a:p>
            <a:pPr indent="-228600" lvl="0" marL="228600" rtl="0" algn="l">
              <a:lnSpc>
                <a:spcPct val="90000"/>
              </a:lnSpc>
              <a:spcBef>
                <a:spcPts val="1000"/>
              </a:spcBef>
              <a:spcAft>
                <a:spcPts val="0"/>
              </a:spcAft>
              <a:buClr>
                <a:schemeClr val="dk1"/>
              </a:buClr>
              <a:buSzPct val="100000"/>
              <a:buChar char="•"/>
            </a:pPr>
            <a:r>
              <a:rPr lang="en-US" sz="2600"/>
              <a:t>P(Defect|Mach2)=?</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116" name="Google Shape;116;g26d7edce478_0_36"/>
          <p:cNvSpPr txBox="1"/>
          <p:nvPr/>
        </p:nvSpPr>
        <p:spPr>
          <a:xfrm>
            <a:off x="584983" y="1690688"/>
            <a:ext cx="6392700" cy="43512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marR="0" rtl="0" algn="l">
              <a:lnSpc>
                <a:spcPct val="90000"/>
              </a:lnSpc>
              <a:spcBef>
                <a:spcPts val="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Machine 1: 30 items/hour</a:t>
            </a:r>
            <a:endParaRPr/>
          </a:p>
          <a:p>
            <a:pPr indent="-228600" lvl="0" marL="228600" marR="0" rtl="0" algn="l">
              <a:lnSpc>
                <a:spcPct val="90000"/>
              </a:lnSpc>
              <a:spcBef>
                <a:spcPts val="100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Machine 2: 20 items/hour</a:t>
            </a:r>
            <a:endParaRPr/>
          </a:p>
          <a:p>
            <a:pPr indent="-7747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Out of all produced items:</a:t>
            </a:r>
            <a:endParaRP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1% are defective</a:t>
            </a:r>
            <a:endParaRPr/>
          </a:p>
          <a:p>
            <a:pPr indent="-7747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Out of all defective items:</a:t>
            </a:r>
            <a:endParaRP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50% came from machine1 and 50% came from machine2</a:t>
            </a:r>
            <a:endParaRPr/>
          </a:p>
          <a:p>
            <a:pPr indent="-7747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ct val="100000"/>
              <a:buFont typeface="Arial"/>
              <a:buChar char="•"/>
            </a:pPr>
            <a:r>
              <a:rPr lang="en-US" sz="2800">
                <a:solidFill>
                  <a:schemeClr val="dk1"/>
                </a:solidFill>
                <a:latin typeface="Calibri"/>
                <a:ea typeface="Calibri"/>
                <a:cs typeface="Calibri"/>
                <a:sym typeface="Calibri"/>
              </a:rPr>
              <a:t>Question:</a:t>
            </a:r>
            <a:endParaRPr/>
          </a:p>
          <a:p>
            <a:pPr indent="-228600" lvl="1" marL="685800" marR="0" rtl="0" algn="l">
              <a:lnSpc>
                <a:spcPct val="90000"/>
              </a:lnSpc>
              <a:spcBef>
                <a:spcPts val="500"/>
              </a:spcBef>
              <a:spcAft>
                <a:spcPts val="0"/>
              </a:spcAft>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What is the probability that an item produced by machine2 is defective?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2a57153dee1_1_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decision boundary under multivariate normal distribution </a:t>
            </a:r>
            <a:endParaRPr/>
          </a:p>
        </p:txBody>
      </p:sp>
      <p:sp>
        <p:nvSpPr>
          <p:cNvPr id="784" name="Google Shape;784;g2a57153dee1_1_1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US"/>
              <a:t>this expression can be written as: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So there is a linear boundary between ith and jth class </a:t>
            </a:r>
            <a:endParaRPr/>
          </a:p>
          <a:p>
            <a:pPr indent="0" lvl="0" marL="0" rtl="0" algn="l">
              <a:spcBef>
                <a:spcPts val="1000"/>
              </a:spcBef>
              <a:spcAft>
                <a:spcPts val="0"/>
              </a:spcAft>
              <a:buNone/>
            </a:pPr>
            <a:r>
              <a:rPr lang="en-US"/>
              <a:t>so in case of two </a:t>
            </a:r>
            <a:r>
              <a:rPr lang="en-US"/>
              <a:t>dimension</a:t>
            </a:r>
            <a:r>
              <a:rPr lang="en-US"/>
              <a:t> it is line, </a:t>
            </a:r>
            <a:endParaRPr/>
          </a:p>
          <a:p>
            <a:pPr indent="0" lvl="0" marL="0" rtl="0" algn="l">
              <a:spcBef>
                <a:spcPts val="1000"/>
              </a:spcBef>
              <a:spcAft>
                <a:spcPts val="0"/>
              </a:spcAft>
              <a:buNone/>
            </a:pPr>
            <a:r>
              <a:rPr lang="en-US"/>
              <a:t>in case of three dimension it is plane and </a:t>
            </a:r>
            <a:endParaRPr/>
          </a:p>
          <a:p>
            <a:pPr indent="0" lvl="0" marL="0" rtl="0" algn="l">
              <a:spcBef>
                <a:spcPts val="1000"/>
              </a:spcBef>
              <a:spcAft>
                <a:spcPts val="0"/>
              </a:spcAft>
              <a:buNone/>
            </a:pPr>
            <a:r>
              <a:rPr lang="en-US"/>
              <a:t>in case of multi-dimension it is hyper plane.</a:t>
            </a:r>
            <a:endParaRPr/>
          </a:p>
        </p:txBody>
      </p:sp>
      <p:pic>
        <p:nvPicPr>
          <p:cNvPr id="785" name="Google Shape;785;g2a57153dee1_1_15"/>
          <p:cNvPicPr preferRelativeResize="0"/>
          <p:nvPr/>
        </p:nvPicPr>
        <p:blipFill>
          <a:blip r:embed="rId3">
            <a:alphaModFix/>
          </a:blip>
          <a:stretch>
            <a:fillRect/>
          </a:stretch>
        </p:blipFill>
        <p:spPr>
          <a:xfrm>
            <a:off x="1020974" y="2311975"/>
            <a:ext cx="7351201" cy="19892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2a57153dee1_1_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decision boundary under multivariate normal distribution </a:t>
            </a:r>
            <a:endParaRPr/>
          </a:p>
        </p:txBody>
      </p:sp>
      <p:sp>
        <p:nvSpPr>
          <p:cNvPr id="791" name="Google Shape;791;g2a57153dee1_1_2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77500" lnSpcReduction="20000"/>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sz="2200"/>
              <a:t>w is a </a:t>
            </a:r>
            <a:r>
              <a:rPr lang="en-US" sz="2200"/>
              <a:t>vector </a:t>
            </a:r>
            <a:r>
              <a:rPr lang="en-US" sz="2200"/>
              <a:t>drawn from </a:t>
            </a:r>
            <a:r>
              <a:rPr lang="en-US" sz="2200">
                <a:solidFill>
                  <a:srgbClr val="202124"/>
                </a:solidFill>
                <a:highlight>
                  <a:srgbClr val="FFFFFF"/>
                </a:highlight>
                <a:latin typeface="Arial"/>
                <a:ea typeface="Arial"/>
                <a:cs typeface="Arial"/>
                <a:sym typeface="Arial"/>
              </a:rPr>
              <a:t>μ</a:t>
            </a:r>
            <a:r>
              <a:rPr baseline="-25000" lang="en-US" sz="2200">
                <a:solidFill>
                  <a:srgbClr val="202124"/>
                </a:solidFill>
                <a:highlight>
                  <a:srgbClr val="FFFFFF"/>
                </a:highlight>
                <a:latin typeface="Arial"/>
                <a:ea typeface="Arial"/>
                <a:cs typeface="Arial"/>
                <a:sym typeface="Arial"/>
              </a:rPr>
              <a:t>i</a:t>
            </a:r>
            <a:r>
              <a:rPr lang="en-US" sz="2200">
                <a:solidFill>
                  <a:srgbClr val="202124"/>
                </a:solidFill>
                <a:highlight>
                  <a:srgbClr val="FFFFFF"/>
                </a:highlight>
                <a:latin typeface="Arial"/>
                <a:ea typeface="Arial"/>
                <a:cs typeface="Arial"/>
                <a:sym typeface="Arial"/>
              </a:rPr>
              <a:t> to μ</a:t>
            </a:r>
            <a:r>
              <a:rPr baseline="-25000" lang="en-US" sz="2200">
                <a:solidFill>
                  <a:srgbClr val="202124"/>
                </a:solidFill>
                <a:highlight>
                  <a:srgbClr val="FFFFFF"/>
                </a:highlight>
                <a:latin typeface="Arial"/>
                <a:ea typeface="Arial"/>
                <a:cs typeface="Arial"/>
                <a:sym typeface="Arial"/>
              </a:rPr>
              <a:t>j</a:t>
            </a:r>
            <a:r>
              <a:rPr lang="en-US" sz="2200">
                <a:solidFill>
                  <a:srgbClr val="202124"/>
                </a:solidFill>
                <a:highlight>
                  <a:srgbClr val="FFFFFF"/>
                </a:highlight>
                <a:latin typeface="Arial"/>
                <a:ea typeface="Arial"/>
                <a:cs typeface="Arial"/>
                <a:sym typeface="Arial"/>
              </a:rPr>
              <a:t> where </a:t>
            </a:r>
            <a:r>
              <a:rPr lang="en-US" sz="2200">
                <a:solidFill>
                  <a:srgbClr val="202124"/>
                </a:solidFill>
                <a:highlight>
                  <a:srgbClr val="FFFFFF"/>
                </a:highlight>
                <a:latin typeface="Arial"/>
                <a:ea typeface="Arial"/>
                <a:cs typeface="Arial"/>
                <a:sym typeface="Arial"/>
              </a:rPr>
              <a:t>μ</a:t>
            </a:r>
            <a:r>
              <a:rPr baseline="-25000" lang="en-US" sz="2200">
                <a:solidFill>
                  <a:srgbClr val="202124"/>
                </a:solidFill>
                <a:highlight>
                  <a:srgbClr val="FFFFFF"/>
                </a:highlight>
                <a:latin typeface="Arial"/>
                <a:ea typeface="Arial"/>
                <a:cs typeface="Arial"/>
                <a:sym typeface="Arial"/>
              </a:rPr>
              <a:t>i </a:t>
            </a:r>
            <a:r>
              <a:rPr lang="en-US" sz="2200">
                <a:solidFill>
                  <a:srgbClr val="202124"/>
                </a:solidFill>
                <a:highlight>
                  <a:srgbClr val="FFFFFF"/>
                </a:highlight>
                <a:latin typeface="Arial"/>
                <a:ea typeface="Arial"/>
                <a:cs typeface="Arial"/>
                <a:sym typeface="Arial"/>
              </a:rPr>
              <a:t>is the mean of points in class w</a:t>
            </a:r>
            <a:r>
              <a:rPr baseline="-25000" lang="en-US" sz="2200">
                <a:solidFill>
                  <a:srgbClr val="202124"/>
                </a:solidFill>
                <a:highlight>
                  <a:srgbClr val="FFFFFF"/>
                </a:highlight>
                <a:latin typeface="Arial"/>
                <a:ea typeface="Arial"/>
                <a:cs typeface="Arial"/>
                <a:sym typeface="Arial"/>
              </a:rPr>
              <a:t>i</a:t>
            </a:r>
            <a:r>
              <a:rPr lang="en-US" sz="2200">
                <a:solidFill>
                  <a:srgbClr val="202124"/>
                </a:solidFill>
                <a:highlight>
                  <a:srgbClr val="FFFFFF"/>
                </a:highlight>
                <a:latin typeface="Arial"/>
                <a:ea typeface="Arial"/>
                <a:cs typeface="Arial"/>
                <a:sym typeface="Arial"/>
              </a:rPr>
              <a:t> and μ</a:t>
            </a:r>
            <a:r>
              <a:rPr baseline="-25000" lang="en-US" sz="2200">
                <a:solidFill>
                  <a:srgbClr val="202124"/>
                </a:solidFill>
                <a:highlight>
                  <a:srgbClr val="FFFFFF"/>
                </a:highlight>
                <a:latin typeface="Arial"/>
                <a:ea typeface="Arial"/>
                <a:cs typeface="Arial"/>
                <a:sym typeface="Arial"/>
              </a:rPr>
              <a:t>j </a:t>
            </a:r>
            <a:r>
              <a:rPr lang="en-US" sz="2200">
                <a:solidFill>
                  <a:srgbClr val="202124"/>
                </a:solidFill>
                <a:highlight>
                  <a:srgbClr val="FFFFFF"/>
                </a:highlight>
                <a:latin typeface="Arial"/>
                <a:ea typeface="Arial"/>
                <a:cs typeface="Arial"/>
                <a:sym typeface="Arial"/>
              </a:rPr>
              <a:t>is the mean of the points in class w</a:t>
            </a:r>
            <a:r>
              <a:rPr baseline="-25000" lang="en-US" sz="2200">
                <a:solidFill>
                  <a:srgbClr val="202124"/>
                </a:solidFill>
                <a:highlight>
                  <a:srgbClr val="FFFFFF"/>
                </a:highlight>
                <a:latin typeface="Arial"/>
                <a:ea typeface="Arial"/>
                <a:cs typeface="Arial"/>
                <a:sym typeface="Arial"/>
              </a:rPr>
              <a:t>j</a:t>
            </a:r>
            <a:endParaRPr baseline="-25000" sz="2200">
              <a:solidFill>
                <a:srgbClr val="202124"/>
              </a:solidFill>
              <a:highlight>
                <a:srgbClr val="FFFFFF"/>
              </a:highlight>
              <a:latin typeface="Arial"/>
              <a:ea typeface="Arial"/>
              <a:cs typeface="Arial"/>
              <a:sym typeface="Arial"/>
            </a:endParaRPr>
          </a:p>
          <a:p>
            <a:pPr indent="0" lvl="0" marL="0" rtl="0" algn="l">
              <a:spcBef>
                <a:spcPts val="1000"/>
              </a:spcBef>
              <a:spcAft>
                <a:spcPts val="0"/>
              </a:spcAft>
              <a:buNone/>
            </a:pPr>
            <a:r>
              <a:rPr lang="en-US" sz="2200">
                <a:solidFill>
                  <a:srgbClr val="202124"/>
                </a:solidFill>
                <a:highlight>
                  <a:srgbClr val="FFFFFF"/>
                </a:highlight>
                <a:latin typeface="Arial"/>
                <a:ea typeface="Arial"/>
                <a:cs typeface="Arial"/>
                <a:sym typeface="Arial"/>
              </a:rPr>
              <a:t>since decision surface is w</a:t>
            </a:r>
            <a:r>
              <a:rPr baseline="30000" lang="en-US" sz="2200">
                <a:solidFill>
                  <a:srgbClr val="202124"/>
                </a:solidFill>
                <a:highlight>
                  <a:srgbClr val="FFFFFF"/>
                </a:highlight>
                <a:latin typeface="Arial"/>
                <a:ea typeface="Arial"/>
                <a:cs typeface="Arial"/>
                <a:sym typeface="Arial"/>
              </a:rPr>
              <a:t>T</a:t>
            </a:r>
            <a:r>
              <a:rPr lang="en-US" sz="2200">
                <a:solidFill>
                  <a:srgbClr val="202124"/>
                </a:solidFill>
                <a:highlight>
                  <a:srgbClr val="FFFFFF"/>
                </a:highlight>
                <a:latin typeface="Arial"/>
                <a:ea typeface="Arial"/>
                <a:cs typeface="Arial"/>
                <a:sym typeface="Arial"/>
              </a:rPr>
              <a:t>(x- x</a:t>
            </a:r>
            <a:r>
              <a:rPr baseline="-25000" lang="en-US" sz="2200">
                <a:solidFill>
                  <a:srgbClr val="202124"/>
                </a:solidFill>
                <a:highlight>
                  <a:srgbClr val="FFFFFF"/>
                </a:highlight>
                <a:latin typeface="Arial"/>
                <a:ea typeface="Arial"/>
                <a:cs typeface="Arial"/>
                <a:sym typeface="Arial"/>
              </a:rPr>
              <a:t>o</a:t>
            </a:r>
            <a:r>
              <a:rPr lang="en-US" sz="2200">
                <a:solidFill>
                  <a:srgbClr val="202124"/>
                </a:solidFill>
                <a:highlight>
                  <a:srgbClr val="FFFFFF"/>
                </a:highlight>
                <a:latin typeface="Arial"/>
                <a:ea typeface="Arial"/>
                <a:cs typeface="Arial"/>
                <a:sym typeface="Arial"/>
              </a:rPr>
              <a:t>) = 0, it is perpendicular (orthogonal) to the vector w so decision boundary is perpendicular to the line joining </a:t>
            </a:r>
            <a:r>
              <a:rPr lang="en-US" sz="2200">
                <a:solidFill>
                  <a:srgbClr val="202124"/>
                </a:solidFill>
                <a:highlight>
                  <a:srgbClr val="FFFFFF"/>
                </a:highlight>
                <a:latin typeface="Arial"/>
                <a:ea typeface="Arial"/>
                <a:cs typeface="Arial"/>
                <a:sym typeface="Arial"/>
              </a:rPr>
              <a:t>μ</a:t>
            </a:r>
            <a:r>
              <a:rPr baseline="-25000" lang="en-US" sz="2200">
                <a:solidFill>
                  <a:srgbClr val="202124"/>
                </a:solidFill>
                <a:highlight>
                  <a:srgbClr val="FFFFFF"/>
                </a:highlight>
                <a:latin typeface="Arial"/>
                <a:ea typeface="Arial"/>
                <a:cs typeface="Arial"/>
                <a:sym typeface="Arial"/>
              </a:rPr>
              <a:t>i</a:t>
            </a:r>
            <a:r>
              <a:rPr lang="en-US" sz="2200">
                <a:solidFill>
                  <a:srgbClr val="202124"/>
                </a:solidFill>
                <a:highlight>
                  <a:srgbClr val="FFFFFF"/>
                </a:highlight>
                <a:latin typeface="Arial"/>
                <a:ea typeface="Arial"/>
                <a:cs typeface="Arial"/>
                <a:sym typeface="Arial"/>
              </a:rPr>
              <a:t> and μ</a:t>
            </a:r>
            <a:r>
              <a:rPr baseline="-25000" lang="en-US" sz="2200">
                <a:solidFill>
                  <a:srgbClr val="202124"/>
                </a:solidFill>
                <a:highlight>
                  <a:srgbClr val="FFFFFF"/>
                </a:highlight>
                <a:latin typeface="Arial"/>
                <a:ea typeface="Arial"/>
                <a:cs typeface="Arial"/>
                <a:sym typeface="Arial"/>
              </a:rPr>
              <a:t>j</a:t>
            </a:r>
            <a:endParaRPr baseline="-25000" sz="2200">
              <a:solidFill>
                <a:srgbClr val="202124"/>
              </a:solidFill>
              <a:highlight>
                <a:srgbClr val="FFFFFF"/>
              </a:highlight>
              <a:latin typeface="Arial"/>
              <a:ea typeface="Arial"/>
              <a:cs typeface="Arial"/>
              <a:sym typeface="Arial"/>
            </a:endParaRPr>
          </a:p>
          <a:p>
            <a:pPr indent="0" lvl="0" marL="0" rtl="0" algn="l">
              <a:spcBef>
                <a:spcPts val="1000"/>
              </a:spcBef>
              <a:spcAft>
                <a:spcPts val="0"/>
              </a:spcAft>
              <a:buNone/>
            </a:pPr>
            <a:r>
              <a:rPr lang="en-US" sz="2200">
                <a:solidFill>
                  <a:srgbClr val="202124"/>
                </a:solidFill>
                <a:highlight>
                  <a:srgbClr val="FFFFFF"/>
                </a:highlight>
                <a:latin typeface="Arial"/>
                <a:ea typeface="Arial"/>
                <a:cs typeface="Arial"/>
                <a:sym typeface="Arial"/>
              </a:rPr>
              <a:t>and it passes through the point x</a:t>
            </a:r>
            <a:r>
              <a:rPr baseline="-25000" lang="en-US" sz="2200">
                <a:solidFill>
                  <a:srgbClr val="202124"/>
                </a:solidFill>
                <a:highlight>
                  <a:srgbClr val="FFFFFF"/>
                </a:highlight>
                <a:latin typeface="Arial"/>
                <a:ea typeface="Arial"/>
                <a:cs typeface="Arial"/>
                <a:sym typeface="Arial"/>
              </a:rPr>
              <a:t>0</a:t>
            </a:r>
            <a:endParaRPr baseline="-25000" sz="2200">
              <a:solidFill>
                <a:srgbClr val="202124"/>
              </a:solidFill>
              <a:highlight>
                <a:srgbClr val="FFFFFF"/>
              </a:highlight>
              <a:latin typeface="Arial"/>
              <a:ea typeface="Arial"/>
              <a:cs typeface="Arial"/>
              <a:sym typeface="Arial"/>
            </a:endParaRPr>
          </a:p>
          <a:p>
            <a:pPr indent="0" lvl="0" marL="0" rtl="0" algn="l">
              <a:spcBef>
                <a:spcPts val="1000"/>
              </a:spcBef>
              <a:spcAft>
                <a:spcPts val="0"/>
              </a:spcAft>
              <a:buNone/>
            </a:pPr>
            <a:r>
              <a:rPr lang="en-US" sz="2200">
                <a:solidFill>
                  <a:srgbClr val="202124"/>
                </a:solidFill>
                <a:highlight>
                  <a:srgbClr val="FFFFFF"/>
                </a:highlight>
                <a:latin typeface="Arial"/>
                <a:ea typeface="Arial"/>
                <a:cs typeface="Arial"/>
                <a:sym typeface="Arial"/>
              </a:rPr>
              <a:t>if we take a case apriori prob p(w</a:t>
            </a:r>
            <a:r>
              <a:rPr baseline="-25000" lang="en-US" sz="2200">
                <a:solidFill>
                  <a:srgbClr val="202124"/>
                </a:solidFill>
                <a:highlight>
                  <a:srgbClr val="FFFFFF"/>
                </a:highlight>
                <a:latin typeface="Arial"/>
                <a:ea typeface="Arial"/>
                <a:cs typeface="Arial"/>
                <a:sym typeface="Arial"/>
              </a:rPr>
              <a:t>i</a:t>
            </a:r>
            <a:r>
              <a:rPr lang="en-US" sz="2200">
                <a:solidFill>
                  <a:srgbClr val="202124"/>
                </a:solidFill>
                <a:highlight>
                  <a:srgbClr val="FFFFFF"/>
                </a:highlight>
                <a:latin typeface="Arial"/>
                <a:ea typeface="Arial"/>
                <a:cs typeface="Arial"/>
                <a:sym typeface="Arial"/>
              </a:rPr>
              <a:t>) = p(w</a:t>
            </a:r>
            <a:r>
              <a:rPr baseline="-25000" lang="en-US" sz="2200">
                <a:solidFill>
                  <a:srgbClr val="202124"/>
                </a:solidFill>
                <a:highlight>
                  <a:srgbClr val="FFFFFF"/>
                </a:highlight>
                <a:latin typeface="Arial"/>
                <a:ea typeface="Arial"/>
                <a:cs typeface="Arial"/>
                <a:sym typeface="Arial"/>
              </a:rPr>
              <a:t>j</a:t>
            </a:r>
            <a:r>
              <a:rPr lang="en-US" sz="2200">
                <a:solidFill>
                  <a:srgbClr val="202124"/>
                </a:solidFill>
                <a:highlight>
                  <a:srgbClr val="FFFFFF"/>
                </a:highlight>
                <a:latin typeface="Arial"/>
                <a:ea typeface="Arial"/>
                <a:cs typeface="Arial"/>
                <a:sym typeface="Arial"/>
              </a:rPr>
              <a:t>) second term of the expression will become 0 and then x</a:t>
            </a:r>
            <a:r>
              <a:rPr baseline="-25000" lang="en-US" sz="2200">
                <a:solidFill>
                  <a:srgbClr val="202124"/>
                </a:solidFill>
                <a:highlight>
                  <a:srgbClr val="FFFFFF"/>
                </a:highlight>
                <a:latin typeface="Arial"/>
                <a:ea typeface="Arial"/>
                <a:cs typeface="Arial"/>
                <a:sym typeface="Arial"/>
              </a:rPr>
              <a:t>0</a:t>
            </a:r>
            <a:r>
              <a:rPr lang="en-US" sz="2200">
                <a:solidFill>
                  <a:srgbClr val="202124"/>
                </a:solidFill>
                <a:highlight>
                  <a:srgbClr val="FFFFFF"/>
                </a:highlight>
                <a:latin typeface="Arial"/>
                <a:ea typeface="Arial"/>
                <a:cs typeface="Arial"/>
                <a:sym typeface="Arial"/>
              </a:rPr>
              <a:t> is a point which at the middle of the line joining </a:t>
            </a:r>
            <a:r>
              <a:rPr lang="en-US" sz="2200"/>
              <a:t> </a:t>
            </a:r>
            <a:r>
              <a:rPr lang="en-US" sz="2200">
                <a:solidFill>
                  <a:srgbClr val="202124"/>
                </a:solidFill>
                <a:highlight>
                  <a:srgbClr val="FFFFFF"/>
                </a:highlight>
                <a:latin typeface="Arial"/>
                <a:ea typeface="Arial"/>
                <a:cs typeface="Arial"/>
                <a:sym typeface="Arial"/>
              </a:rPr>
              <a:t>μ</a:t>
            </a:r>
            <a:r>
              <a:rPr baseline="-25000" lang="en-US" sz="2200">
                <a:solidFill>
                  <a:srgbClr val="202124"/>
                </a:solidFill>
                <a:highlight>
                  <a:srgbClr val="FFFFFF"/>
                </a:highlight>
                <a:latin typeface="Arial"/>
                <a:ea typeface="Arial"/>
                <a:cs typeface="Arial"/>
                <a:sym typeface="Arial"/>
              </a:rPr>
              <a:t>i </a:t>
            </a:r>
            <a:r>
              <a:rPr lang="en-US" sz="2200">
                <a:solidFill>
                  <a:srgbClr val="202124"/>
                </a:solidFill>
                <a:highlight>
                  <a:srgbClr val="FFFFFF"/>
                </a:highlight>
                <a:latin typeface="Arial"/>
                <a:ea typeface="Arial"/>
                <a:cs typeface="Arial"/>
                <a:sym typeface="Arial"/>
              </a:rPr>
              <a:t>and μ</a:t>
            </a:r>
            <a:r>
              <a:rPr baseline="-25000" lang="en-US" sz="2200">
                <a:solidFill>
                  <a:srgbClr val="202124"/>
                </a:solidFill>
                <a:highlight>
                  <a:srgbClr val="FFFFFF"/>
                </a:highlight>
                <a:latin typeface="Arial"/>
                <a:ea typeface="Arial"/>
                <a:cs typeface="Arial"/>
                <a:sym typeface="Arial"/>
              </a:rPr>
              <a:t>j</a:t>
            </a:r>
            <a:r>
              <a:rPr lang="en-US" sz="2200">
                <a:solidFill>
                  <a:srgbClr val="202124"/>
                </a:solidFill>
                <a:highlight>
                  <a:srgbClr val="FFFFFF"/>
                </a:highlight>
                <a:latin typeface="Arial"/>
                <a:ea typeface="Arial"/>
                <a:cs typeface="Arial"/>
                <a:sym typeface="Arial"/>
              </a:rPr>
              <a:t> </a:t>
            </a:r>
            <a:endParaRPr sz="2200">
              <a:solidFill>
                <a:srgbClr val="202124"/>
              </a:solidFill>
              <a:highlight>
                <a:srgbClr val="FFFFFF"/>
              </a:highlight>
              <a:latin typeface="Arial"/>
              <a:ea typeface="Arial"/>
              <a:cs typeface="Arial"/>
              <a:sym typeface="Arial"/>
            </a:endParaRPr>
          </a:p>
          <a:p>
            <a:pPr indent="0" lvl="0" marL="0" rtl="0" algn="l">
              <a:spcBef>
                <a:spcPts val="1000"/>
              </a:spcBef>
              <a:spcAft>
                <a:spcPts val="0"/>
              </a:spcAft>
              <a:buNone/>
            </a:pPr>
            <a:r>
              <a:rPr lang="en-US" sz="2200">
                <a:solidFill>
                  <a:srgbClr val="202124"/>
                </a:solidFill>
                <a:highlight>
                  <a:srgbClr val="FFFFFF"/>
                </a:highlight>
                <a:latin typeface="Arial"/>
                <a:ea typeface="Arial"/>
                <a:cs typeface="Arial"/>
                <a:sym typeface="Arial"/>
              </a:rPr>
              <a:t>so in case of p(w</a:t>
            </a:r>
            <a:r>
              <a:rPr baseline="-25000" lang="en-US" sz="2200">
                <a:solidFill>
                  <a:srgbClr val="202124"/>
                </a:solidFill>
                <a:highlight>
                  <a:srgbClr val="FFFFFF"/>
                </a:highlight>
                <a:latin typeface="Arial"/>
                <a:ea typeface="Arial"/>
                <a:cs typeface="Arial"/>
                <a:sym typeface="Arial"/>
              </a:rPr>
              <a:t>i</a:t>
            </a:r>
            <a:r>
              <a:rPr lang="en-US" sz="2200">
                <a:solidFill>
                  <a:srgbClr val="202124"/>
                </a:solidFill>
                <a:highlight>
                  <a:srgbClr val="FFFFFF"/>
                </a:highlight>
                <a:latin typeface="Arial"/>
                <a:ea typeface="Arial"/>
                <a:cs typeface="Arial"/>
                <a:sym typeface="Arial"/>
              </a:rPr>
              <a:t>) = p(w</a:t>
            </a:r>
            <a:r>
              <a:rPr baseline="-25000" lang="en-US" sz="2200">
                <a:solidFill>
                  <a:srgbClr val="202124"/>
                </a:solidFill>
                <a:highlight>
                  <a:srgbClr val="FFFFFF"/>
                </a:highlight>
                <a:latin typeface="Arial"/>
                <a:ea typeface="Arial"/>
                <a:cs typeface="Arial"/>
                <a:sym typeface="Arial"/>
              </a:rPr>
              <a:t>j</a:t>
            </a:r>
            <a:r>
              <a:rPr lang="en-US" sz="2200">
                <a:solidFill>
                  <a:srgbClr val="202124"/>
                </a:solidFill>
                <a:highlight>
                  <a:srgbClr val="FFFFFF"/>
                </a:highlight>
                <a:latin typeface="Arial"/>
                <a:ea typeface="Arial"/>
                <a:cs typeface="Arial"/>
                <a:sym typeface="Arial"/>
              </a:rPr>
              <a:t>), the decision boundary will be an orthogonal bisector of the line joining μ</a:t>
            </a:r>
            <a:r>
              <a:rPr baseline="-25000" lang="en-US" sz="2200">
                <a:solidFill>
                  <a:srgbClr val="202124"/>
                </a:solidFill>
                <a:highlight>
                  <a:srgbClr val="FFFFFF"/>
                </a:highlight>
                <a:latin typeface="Arial"/>
                <a:ea typeface="Arial"/>
                <a:cs typeface="Arial"/>
                <a:sym typeface="Arial"/>
              </a:rPr>
              <a:t>i</a:t>
            </a:r>
            <a:r>
              <a:rPr lang="en-US" sz="2200">
                <a:solidFill>
                  <a:srgbClr val="202124"/>
                </a:solidFill>
                <a:highlight>
                  <a:srgbClr val="FFFFFF"/>
                </a:highlight>
                <a:latin typeface="Arial"/>
                <a:ea typeface="Arial"/>
                <a:cs typeface="Arial"/>
                <a:sym typeface="Arial"/>
              </a:rPr>
              <a:t> and μ</a:t>
            </a:r>
            <a:r>
              <a:rPr baseline="-25000" lang="en-US" sz="2200">
                <a:solidFill>
                  <a:srgbClr val="202124"/>
                </a:solidFill>
                <a:highlight>
                  <a:srgbClr val="FFFFFF"/>
                </a:highlight>
                <a:latin typeface="Arial"/>
                <a:ea typeface="Arial"/>
                <a:cs typeface="Arial"/>
                <a:sym typeface="Arial"/>
              </a:rPr>
              <a:t>j </a:t>
            </a:r>
            <a:endParaRPr baseline="-25000" sz="2200">
              <a:solidFill>
                <a:srgbClr val="202124"/>
              </a:solidFill>
              <a:highlight>
                <a:srgbClr val="FFFFFF"/>
              </a:highlight>
              <a:latin typeface="Arial"/>
              <a:ea typeface="Arial"/>
              <a:cs typeface="Arial"/>
              <a:sym typeface="Arial"/>
            </a:endParaRPr>
          </a:p>
          <a:p>
            <a:pPr indent="0" lvl="0" marL="0" rtl="0" algn="l">
              <a:spcBef>
                <a:spcPts val="1000"/>
              </a:spcBef>
              <a:spcAft>
                <a:spcPts val="0"/>
              </a:spcAft>
              <a:buNone/>
            </a:pPr>
            <a:r>
              <a:rPr lang="en-US" sz="2200">
                <a:solidFill>
                  <a:srgbClr val="202124"/>
                </a:solidFill>
                <a:highlight>
                  <a:srgbClr val="FFFFFF"/>
                </a:highlight>
                <a:latin typeface="Arial"/>
                <a:ea typeface="Arial"/>
                <a:cs typeface="Arial"/>
                <a:sym typeface="Arial"/>
              </a:rPr>
              <a:t>so for determining the class of a new vector will be simply taking the distance of this vector with vector μ</a:t>
            </a:r>
            <a:r>
              <a:rPr baseline="-25000" lang="en-US" sz="2200">
                <a:solidFill>
                  <a:srgbClr val="202124"/>
                </a:solidFill>
                <a:highlight>
                  <a:srgbClr val="FFFFFF"/>
                </a:highlight>
                <a:latin typeface="Arial"/>
                <a:ea typeface="Arial"/>
                <a:cs typeface="Arial"/>
                <a:sym typeface="Arial"/>
              </a:rPr>
              <a:t>i </a:t>
            </a:r>
            <a:r>
              <a:rPr lang="en-US" sz="2200">
                <a:solidFill>
                  <a:srgbClr val="202124"/>
                </a:solidFill>
                <a:highlight>
                  <a:srgbClr val="FFFFFF"/>
                </a:highlight>
                <a:latin typeface="Arial"/>
                <a:ea typeface="Arial"/>
                <a:cs typeface="Arial"/>
                <a:sym typeface="Arial"/>
              </a:rPr>
              <a:t>and μ</a:t>
            </a:r>
            <a:r>
              <a:rPr baseline="-25000" lang="en-US" sz="2200">
                <a:solidFill>
                  <a:srgbClr val="202124"/>
                </a:solidFill>
                <a:highlight>
                  <a:srgbClr val="FFFFFF"/>
                </a:highlight>
                <a:latin typeface="Arial"/>
                <a:ea typeface="Arial"/>
                <a:cs typeface="Arial"/>
                <a:sym typeface="Arial"/>
              </a:rPr>
              <a:t>j</a:t>
            </a:r>
            <a:r>
              <a:rPr lang="en-US" sz="2200">
                <a:solidFill>
                  <a:srgbClr val="202124"/>
                </a:solidFill>
                <a:highlight>
                  <a:srgbClr val="FFFFFF"/>
                </a:highlight>
                <a:latin typeface="Arial"/>
                <a:ea typeface="Arial"/>
                <a:cs typeface="Arial"/>
                <a:sym typeface="Arial"/>
              </a:rPr>
              <a:t> and the mean vector which is closest to the new vector, it will belong to the corresponding class</a:t>
            </a:r>
            <a:endParaRPr sz="2200">
              <a:solidFill>
                <a:srgbClr val="202124"/>
              </a:solidFill>
              <a:highlight>
                <a:srgbClr val="FFFFFF"/>
              </a:highlight>
              <a:latin typeface="Arial"/>
              <a:ea typeface="Arial"/>
              <a:cs typeface="Arial"/>
              <a:sym typeface="Arial"/>
            </a:endParaRPr>
          </a:p>
        </p:txBody>
      </p:sp>
      <p:pic>
        <p:nvPicPr>
          <p:cNvPr id="792" name="Google Shape;792;g2a57153dee1_1_21"/>
          <p:cNvPicPr preferRelativeResize="0"/>
          <p:nvPr/>
        </p:nvPicPr>
        <p:blipFill>
          <a:blip r:embed="rId3">
            <a:alphaModFix/>
          </a:blip>
          <a:stretch>
            <a:fillRect/>
          </a:stretch>
        </p:blipFill>
        <p:spPr>
          <a:xfrm>
            <a:off x="1160425" y="1825625"/>
            <a:ext cx="7743825" cy="1325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2a57153dee1_1_2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decision boundary under multivariate normal distribution </a:t>
            </a:r>
            <a:endParaRPr/>
          </a:p>
        </p:txBody>
      </p:sp>
      <p:sp>
        <p:nvSpPr>
          <p:cNvPr id="798" name="Google Shape;798;g2a57153dee1_1_2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in the case of </a:t>
            </a:r>
            <a:r>
              <a:rPr lang="en-US">
                <a:solidFill>
                  <a:srgbClr val="202124"/>
                </a:solidFill>
                <a:highlight>
                  <a:schemeClr val="lt1"/>
                </a:highlight>
                <a:latin typeface="Arial"/>
                <a:ea typeface="Arial"/>
                <a:cs typeface="Arial"/>
                <a:sym typeface="Arial"/>
              </a:rPr>
              <a:t>p(w</a:t>
            </a:r>
            <a:r>
              <a:rPr baseline="-25000" lang="en-US">
                <a:solidFill>
                  <a:srgbClr val="202124"/>
                </a:solidFill>
                <a:highlight>
                  <a:schemeClr val="lt1"/>
                </a:highlight>
                <a:latin typeface="Arial"/>
                <a:ea typeface="Arial"/>
                <a:cs typeface="Arial"/>
                <a:sym typeface="Arial"/>
              </a:rPr>
              <a:t>i</a:t>
            </a:r>
            <a:r>
              <a:rPr lang="en-US">
                <a:solidFill>
                  <a:srgbClr val="202124"/>
                </a:solidFill>
                <a:highlight>
                  <a:schemeClr val="lt1"/>
                </a:highlight>
                <a:latin typeface="Arial"/>
                <a:ea typeface="Arial"/>
                <a:cs typeface="Arial"/>
                <a:sym typeface="Arial"/>
              </a:rPr>
              <a:t>) &gt; p(w</a:t>
            </a:r>
            <a:r>
              <a:rPr baseline="-25000" lang="en-US">
                <a:solidFill>
                  <a:srgbClr val="202124"/>
                </a:solidFill>
                <a:highlight>
                  <a:schemeClr val="lt1"/>
                </a:highlight>
                <a:latin typeface="Arial"/>
                <a:ea typeface="Arial"/>
                <a:cs typeface="Arial"/>
                <a:sym typeface="Arial"/>
              </a:rPr>
              <a:t>j</a:t>
            </a:r>
            <a:r>
              <a:rPr lang="en-US">
                <a:solidFill>
                  <a:srgbClr val="202124"/>
                </a:solidFill>
                <a:highlight>
                  <a:schemeClr val="lt1"/>
                </a:highlight>
                <a:latin typeface="Arial"/>
                <a:ea typeface="Arial"/>
                <a:cs typeface="Arial"/>
                <a:sym typeface="Arial"/>
              </a:rPr>
              <a:t>) </a:t>
            </a:r>
            <a:r>
              <a:rPr lang="en-US"/>
              <a:t> although the decision boundary will be orthogonal to the line joining </a:t>
            </a:r>
            <a:r>
              <a:rPr lang="en-US">
                <a:solidFill>
                  <a:srgbClr val="202124"/>
                </a:solidFill>
                <a:highlight>
                  <a:srgbClr val="FFFFFF"/>
                </a:highlight>
                <a:latin typeface="Arial"/>
                <a:ea typeface="Arial"/>
                <a:cs typeface="Arial"/>
                <a:sym typeface="Arial"/>
              </a:rPr>
              <a:t>μ</a:t>
            </a:r>
            <a:r>
              <a:rPr baseline="-25000" lang="en-US">
                <a:solidFill>
                  <a:srgbClr val="202124"/>
                </a:solidFill>
                <a:highlight>
                  <a:srgbClr val="FFFFFF"/>
                </a:highlight>
                <a:latin typeface="Arial"/>
                <a:ea typeface="Arial"/>
                <a:cs typeface="Arial"/>
                <a:sym typeface="Arial"/>
              </a:rPr>
              <a:t>i </a:t>
            </a:r>
            <a:r>
              <a:rPr lang="en-US">
                <a:solidFill>
                  <a:srgbClr val="202124"/>
                </a:solidFill>
                <a:highlight>
                  <a:srgbClr val="FFFFFF"/>
                </a:highlight>
                <a:latin typeface="Arial"/>
                <a:ea typeface="Arial"/>
                <a:cs typeface="Arial"/>
                <a:sym typeface="Arial"/>
              </a:rPr>
              <a:t>and μ</a:t>
            </a:r>
            <a:r>
              <a:rPr baseline="-25000" lang="en-US">
                <a:solidFill>
                  <a:srgbClr val="202124"/>
                </a:solidFill>
                <a:highlight>
                  <a:srgbClr val="FFFFFF"/>
                </a:highlight>
                <a:latin typeface="Arial"/>
                <a:ea typeface="Arial"/>
                <a:cs typeface="Arial"/>
                <a:sym typeface="Arial"/>
              </a:rPr>
              <a:t>j</a:t>
            </a:r>
            <a:r>
              <a:rPr lang="en-US">
                <a:solidFill>
                  <a:srgbClr val="202124"/>
                </a:solidFill>
                <a:highlight>
                  <a:srgbClr val="FFFFFF"/>
                </a:highlight>
                <a:latin typeface="Arial"/>
                <a:ea typeface="Arial"/>
                <a:cs typeface="Arial"/>
                <a:sym typeface="Arial"/>
              </a:rPr>
              <a:t> but it will be shifted towards μ</a:t>
            </a:r>
            <a:r>
              <a:rPr baseline="-25000" lang="en-US">
                <a:solidFill>
                  <a:srgbClr val="202124"/>
                </a:solidFill>
                <a:highlight>
                  <a:srgbClr val="FFFFFF"/>
                </a:highlight>
                <a:latin typeface="Arial"/>
                <a:ea typeface="Arial"/>
                <a:cs typeface="Arial"/>
                <a:sym typeface="Arial"/>
              </a:rPr>
              <a:t>j</a:t>
            </a:r>
            <a:r>
              <a:rPr lang="en-US">
                <a:solidFill>
                  <a:srgbClr val="202124"/>
                </a:solidFill>
                <a:highlight>
                  <a:srgbClr val="FFFFFF"/>
                </a:highlight>
                <a:latin typeface="Arial"/>
                <a:ea typeface="Arial"/>
                <a:cs typeface="Arial"/>
                <a:sym typeface="Arial"/>
              </a:rPr>
              <a:t> indicating that more space is allocated to w</a:t>
            </a:r>
            <a:r>
              <a:rPr baseline="-25000" lang="en-US">
                <a:solidFill>
                  <a:srgbClr val="202124"/>
                </a:solidFill>
                <a:highlight>
                  <a:srgbClr val="FFFFFF"/>
                </a:highlight>
                <a:latin typeface="Arial"/>
                <a:ea typeface="Arial"/>
                <a:cs typeface="Arial"/>
                <a:sym typeface="Arial"/>
              </a:rPr>
              <a:t>i</a:t>
            </a:r>
            <a:r>
              <a:rPr lang="en-US">
                <a:solidFill>
                  <a:srgbClr val="202124"/>
                </a:solidFill>
                <a:highlight>
                  <a:srgbClr val="FFFFFF"/>
                </a:highlight>
                <a:latin typeface="Arial"/>
                <a:ea typeface="Arial"/>
                <a:cs typeface="Arial"/>
                <a:sym typeface="Arial"/>
              </a:rPr>
              <a:t> so decision will be biased in favour of class w</a:t>
            </a:r>
            <a:r>
              <a:rPr baseline="-25000" lang="en-US">
                <a:solidFill>
                  <a:srgbClr val="202124"/>
                </a:solidFill>
                <a:highlight>
                  <a:srgbClr val="FFFFFF"/>
                </a:highlight>
                <a:latin typeface="Arial"/>
                <a:ea typeface="Arial"/>
                <a:cs typeface="Arial"/>
                <a:sym typeface="Arial"/>
              </a:rPr>
              <a:t>i</a:t>
            </a:r>
            <a:endParaRPr baseline="-25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2a57153dee1_1_3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decision boundary under multivariate normal distribution </a:t>
            </a:r>
            <a:endParaRPr/>
          </a:p>
        </p:txBody>
      </p:sp>
      <p:sp>
        <p:nvSpPr>
          <p:cNvPr id="804" name="Google Shape;804;g2a57153dee1_1_3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example </a:t>
            </a:r>
            <a:endParaRPr/>
          </a:p>
        </p:txBody>
      </p:sp>
      <p:pic>
        <p:nvPicPr>
          <p:cNvPr id="805" name="Google Shape;805;g2a57153dee1_1_34"/>
          <p:cNvPicPr preferRelativeResize="0"/>
          <p:nvPr/>
        </p:nvPicPr>
        <p:blipFill>
          <a:blip r:embed="rId3">
            <a:alphaModFix/>
          </a:blip>
          <a:stretch>
            <a:fillRect/>
          </a:stretch>
        </p:blipFill>
        <p:spPr>
          <a:xfrm>
            <a:off x="2849325" y="1820000"/>
            <a:ext cx="8210550" cy="43624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2a57153dee1_1_40"/>
          <p:cNvSpPr txBox="1"/>
          <p:nvPr>
            <p:ph type="title"/>
          </p:nvPr>
        </p:nvSpPr>
        <p:spPr>
          <a:xfrm>
            <a:off x="838200" y="365125"/>
            <a:ext cx="10515600" cy="1325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ts val="990"/>
              <a:buFont typeface="Arial"/>
              <a:buNone/>
            </a:pPr>
            <a:r>
              <a:rPr lang="en-US"/>
              <a:t>decision boundary under multivariate normal distribution </a:t>
            </a:r>
            <a:endParaRPr/>
          </a:p>
          <a:p>
            <a:pPr indent="0" lvl="0" marL="0" rtl="0" algn="l">
              <a:spcBef>
                <a:spcPts val="0"/>
              </a:spcBef>
              <a:spcAft>
                <a:spcPts val="0"/>
              </a:spcAft>
              <a:buNone/>
            </a:pPr>
            <a:r>
              <a:t/>
            </a:r>
            <a:endParaRPr/>
          </a:p>
        </p:txBody>
      </p:sp>
      <p:sp>
        <p:nvSpPr>
          <p:cNvPr id="811" name="Google Shape;811;g2a57153dee1_1_4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12" name="Google Shape;812;g2a57153dee1_1_40"/>
          <p:cNvPicPr preferRelativeResize="0"/>
          <p:nvPr/>
        </p:nvPicPr>
        <p:blipFill>
          <a:blip r:embed="rId3">
            <a:alphaModFix/>
          </a:blip>
          <a:stretch>
            <a:fillRect/>
          </a:stretch>
        </p:blipFill>
        <p:spPr>
          <a:xfrm>
            <a:off x="1058425" y="1938188"/>
            <a:ext cx="8591550" cy="4238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2a57153dee1_1_4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decision boundary under multivariate normal distribution </a:t>
            </a:r>
            <a:endParaRPr/>
          </a:p>
        </p:txBody>
      </p:sp>
      <p:sp>
        <p:nvSpPr>
          <p:cNvPr id="818" name="Google Shape;818;g2a57153dee1_1_4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19" name="Google Shape;819;g2a57153dee1_1_46"/>
          <p:cNvPicPr preferRelativeResize="0"/>
          <p:nvPr/>
        </p:nvPicPr>
        <p:blipFill>
          <a:blip r:embed="rId3">
            <a:alphaModFix/>
          </a:blip>
          <a:stretch>
            <a:fillRect/>
          </a:stretch>
        </p:blipFill>
        <p:spPr>
          <a:xfrm>
            <a:off x="1503575" y="2010500"/>
            <a:ext cx="7029450" cy="3981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2a57153dee1_1_5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decision boundary under multivariate normal distribution </a:t>
            </a:r>
            <a:endParaRPr/>
          </a:p>
        </p:txBody>
      </p:sp>
      <p:sp>
        <p:nvSpPr>
          <p:cNvPr id="825" name="Google Shape;825;g2a57153dee1_1_5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26" name="Google Shape;826;g2a57153dee1_1_52"/>
          <p:cNvPicPr preferRelativeResize="0"/>
          <p:nvPr/>
        </p:nvPicPr>
        <p:blipFill>
          <a:blip r:embed="rId3">
            <a:alphaModFix/>
          </a:blip>
          <a:stretch>
            <a:fillRect/>
          </a:stretch>
        </p:blipFill>
        <p:spPr>
          <a:xfrm>
            <a:off x="930550" y="1973713"/>
            <a:ext cx="9544050" cy="4391025"/>
          </a:xfrm>
          <a:prstGeom prst="rect">
            <a:avLst/>
          </a:prstGeom>
          <a:noFill/>
          <a:ln>
            <a:noFill/>
          </a:ln>
        </p:spPr>
      </p:pic>
      <p:pic>
        <p:nvPicPr>
          <p:cNvPr id="827" name="Google Shape;827;g2a57153dee1_1_52"/>
          <p:cNvPicPr preferRelativeResize="0"/>
          <p:nvPr/>
        </p:nvPicPr>
        <p:blipFill>
          <a:blip r:embed="rId4">
            <a:alphaModFix/>
          </a:blip>
          <a:stretch>
            <a:fillRect/>
          </a:stretch>
        </p:blipFill>
        <p:spPr>
          <a:xfrm>
            <a:off x="930550" y="1902800"/>
            <a:ext cx="4768600" cy="4333875"/>
          </a:xfrm>
          <a:prstGeom prst="rect">
            <a:avLst/>
          </a:prstGeom>
          <a:noFill/>
          <a:ln>
            <a:noFill/>
          </a:ln>
        </p:spPr>
      </p:pic>
      <p:sp>
        <p:nvSpPr>
          <p:cNvPr id="828" name="Google Shape;828;g2a57153dee1_1_52"/>
          <p:cNvSpPr txBox="1"/>
          <p:nvPr/>
        </p:nvSpPr>
        <p:spPr>
          <a:xfrm>
            <a:off x="5405225" y="4540275"/>
            <a:ext cx="5069400" cy="12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chemeClr val="dk1"/>
                </a:solidFill>
                <a:latin typeface="Calibri"/>
                <a:ea typeface="Calibri"/>
                <a:cs typeface="Calibri"/>
                <a:sym typeface="Calibri"/>
              </a:rPr>
              <a:t>Classification rule in this case- minimum distance classification </a:t>
            </a:r>
            <a:endParaRPr sz="26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g2a57153dee1_1_5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Discriminant function</a:t>
            </a:r>
            <a:r>
              <a:rPr lang="en-US"/>
              <a:t> under multivariate normal distribution </a:t>
            </a:r>
            <a:endParaRPr/>
          </a:p>
        </p:txBody>
      </p:sp>
      <p:sp>
        <p:nvSpPr>
          <p:cNvPr id="834" name="Google Shape;834;g2a57153dee1_1_5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Case 2- </a:t>
            </a:r>
            <a:endParaRPr/>
          </a:p>
        </p:txBody>
      </p:sp>
      <p:pic>
        <p:nvPicPr>
          <p:cNvPr id="835" name="Google Shape;835;g2a57153dee1_1_58"/>
          <p:cNvPicPr preferRelativeResize="0"/>
          <p:nvPr/>
        </p:nvPicPr>
        <p:blipFill>
          <a:blip r:embed="rId3">
            <a:alphaModFix/>
          </a:blip>
          <a:stretch>
            <a:fillRect/>
          </a:stretch>
        </p:blipFill>
        <p:spPr>
          <a:xfrm>
            <a:off x="5461425" y="5561975"/>
            <a:ext cx="5668349" cy="1133675"/>
          </a:xfrm>
          <a:prstGeom prst="rect">
            <a:avLst/>
          </a:prstGeom>
          <a:noFill/>
          <a:ln>
            <a:noFill/>
          </a:ln>
        </p:spPr>
      </p:pic>
      <p:pic>
        <p:nvPicPr>
          <p:cNvPr id="836" name="Google Shape;836;g2a57153dee1_1_58"/>
          <p:cNvPicPr preferRelativeResize="0"/>
          <p:nvPr/>
        </p:nvPicPr>
        <p:blipFill rotWithShape="1">
          <a:blip r:embed="rId4">
            <a:alphaModFix/>
          </a:blip>
          <a:srcRect b="0" l="0" r="0" t="15354"/>
          <a:stretch/>
        </p:blipFill>
        <p:spPr>
          <a:xfrm>
            <a:off x="1090125" y="2286012"/>
            <a:ext cx="8892641" cy="3176875"/>
          </a:xfrm>
          <a:prstGeom prst="rect">
            <a:avLst/>
          </a:prstGeom>
          <a:noFill/>
          <a:ln>
            <a:noFill/>
          </a:ln>
        </p:spPr>
      </p:pic>
      <p:pic>
        <p:nvPicPr>
          <p:cNvPr id="837" name="Google Shape;837;g2a57153dee1_1_58"/>
          <p:cNvPicPr preferRelativeResize="0"/>
          <p:nvPr/>
        </p:nvPicPr>
        <p:blipFill>
          <a:blip r:embed="rId5">
            <a:alphaModFix/>
          </a:blip>
          <a:stretch>
            <a:fillRect/>
          </a:stretch>
        </p:blipFill>
        <p:spPr>
          <a:xfrm>
            <a:off x="2181825" y="1886738"/>
            <a:ext cx="1875901" cy="376375"/>
          </a:xfrm>
          <a:prstGeom prst="rect">
            <a:avLst/>
          </a:prstGeom>
          <a:noFill/>
          <a:ln>
            <a:noFill/>
          </a:ln>
        </p:spPr>
      </p:pic>
      <p:sp>
        <p:nvSpPr>
          <p:cNvPr id="838" name="Google Shape;838;g2a57153dee1_1_58"/>
          <p:cNvSpPr txBox="1"/>
          <p:nvPr/>
        </p:nvSpPr>
        <p:spPr>
          <a:xfrm>
            <a:off x="954500" y="5558300"/>
            <a:ext cx="4030800" cy="6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we have seen earlier-&gt;</a:t>
            </a:r>
            <a:endParaRPr sz="2800">
              <a:solidFill>
                <a:schemeClr val="dk1"/>
              </a:solidFill>
              <a:latin typeface="Calibri"/>
              <a:ea typeface="Calibri"/>
              <a:cs typeface="Calibri"/>
              <a:sym typeface="Calibri"/>
            </a:endParaRPr>
          </a:p>
        </p:txBody>
      </p:sp>
      <p:pic>
        <p:nvPicPr>
          <p:cNvPr id="839" name="Google Shape;839;g2a57153dee1_1_58"/>
          <p:cNvPicPr preferRelativeResize="0"/>
          <p:nvPr/>
        </p:nvPicPr>
        <p:blipFill rotWithShape="1">
          <a:blip r:embed="rId6">
            <a:alphaModFix/>
          </a:blip>
          <a:srcRect b="0" l="22839" r="0" t="61751"/>
          <a:stretch/>
        </p:blipFill>
        <p:spPr>
          <a:xfrm>
            <a:off x="6692850" y="4890175"/>
            <a:ext cx="4865225" cy="572700"/>
          </a:xfrm>
          <a:prstGeom prst="rect">
            <a:avLst/>
          </a:prstGeom>
          <a:noFill/>
          <a:ln>
            <a:noFill/>
          </a:ln>
        </p:spPr>
      </p:pic>
      <p:sp>
        <p:nvSpPr>
          <p:cNvPr id="840" name="Google Shape;840;g2a57153dee1_1_58"/>
          <p:cNvSpPr txBox="1"/>
          <p:nvPr/>
        </p:nvSpPr>
        <p:spPr>
          <a:xfrm>
            <a:off x="167950" y="6311625"/>
            <a:ext cx="8400300" cy="44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1900">
                <a:solidFill>
                  <a:schemeClr val="dk1"/>
                </a:solidFill>
                <a:latin typeface="Calibri"/>
                <a:ea typeface="Calibri"/>
                <a:cs typeface="Calibri"/>
                <a:sym typeface="Calibri"/>
              </a:rPr>
              <a:t>So in this case also the discriminant function is linear</a:t>
            </a:r>
            <a:endParaRPr sz="19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2a57153dee1_1_7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decision boundary </a:t>
            </a:r>
            <a:r>
              <a:rPr lang="en-US"/>
              <a:t>under multivariate normal distribution </a:t>
            </a:r>
            <a:endParaRPr/>
          </a:p>
        </p:txBody>
      </p:sp>
      <p:sp>
        <p:nvSpPr>
          <p:cNvPr id="846" name="Google Shape;846;g2a57153dee1_1_7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47" name="Google Shape;847;g2a57153dee1_1_71"/>
          <p:cNvPicPr preferRelativeResize="0"/>
          <p:nvPr/>
        </p:nvPicPr>
        <p:blipFill>
          <a:blip r:embed="rId3">
            <a:alphaModFix/>
          </a:blip>
          <a:stretch>
            <a:fillRect/>
          </a:stretch>
        </p:blipFill>
        <p:spPr>
          <a:xfrm>
            <a:off x="1739375" y="2177175"/>
            <a:ext cx="8153400" cy="36480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g2a57153dee1_1_8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decision boundary under multivariate normal distribution </a:t>
            </a:r>
            <a:endParaRPr/>
          </a:p>
        </p:txBody>
      </p:sp>
      <p:sp>
        <p:nvSpPr>
          <p:cNvPr id="853" name="Google Shape;853;g2a57153dee1_1_8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54" name="Google Shape;854;g2a57153dee1_1_83"/>
          <p:cNvPicPr preferRelativeResize="0"/>
          <p:nvPr/>
        </p:nvPicPr>
        <p:blipFill>
          <a:blip r:embed="rId3">
            <a:alphaModFix/>
          </a:blip>
          <a:stretch>
            <a:fillRect/>
          </a:stretch>
        </p:blipFill>
        <p:spPr>
          <a:xfrm>
            <a:off x="1242325" y="1900775"/>
            <a:ext cx="7943850" cy="4381500"/>
          </a:xfrm>
          <a:prstGeom prst="rect">
            <a:avLst/>
          </a:prstGeom>
          <a:noFill/>
          <a:ln>
            <a:noFill/>
          </a:ln>
        </p:spPr>
      </p:pic>
      <p:pic>
        <p:nvPicPr>
          <p:cNvPr id="855" name="Google Shape;855;g2a57153dee1_1_83"/>
          <p:cNvPicPr preferRelativeResize="0"/>
          <p:nvPr/>
        </p:nvPicPr>
        <p:blipFill rotWithShape="1">
          <a:blip r:embed="rId4">
            <a:alphaModFix/>
          </a:blip>
          <a:srcRect b="0" l="0" r="71104" t="70520"/>
          <a:stretch/>
        </p:blipFill>
        <p:spPr>
          <a:xfrm>
            <a:off x="7050975" y="5281175"/>
            <a:ext cx="1485101" cy="763950"/>
          </a:xfrm>
          <a:prstGeom prst="rect">
            <a:avLst/>
          </a:prstGeom>
          <a:noFill/>
          <a:ln>
            <a:noFill/>
          </a:ln>
        </p:spPr>
      </p:pic>
      <p:pic>
        <p:nvPicPr>
          <p:cNvPr id="856" name="Google Shape;856;g2a57153dee1_1_83"/>
          <p:cNvPicPr preferRelativeResize="0"/>
          <p:nvPr/>
        </p:nvPicPr>
        <p:blipFill rotWithShape="1">
          <a:blip r:embed="rId4">
            <a:alphaModFix/>
          </a:blip>
          <a:srcRect b="0" l="38089" r="25307" t="70520"/>
          <a:stretch/>
        </p:blipFill>
        <p:spPr>
          <a:xfrm>
            <a:off x="8674500" y="5281163"/>
            <a:ext cx="1881224" cy="763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6d7edce478_0_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Bayes Theorem</a:t>
            </a:r>
            <a:endParaRPr/>
          </a:p>
        </p:txBody>
      </p:sp>
      <p:sp>
        <p:nvSpPr>
          <p:cNvPr id="122" name="Google Shape;122;g26d7edce478_0_42"/>
          <p:cNvSpPr txBox="1"/>
          <p:nvPr>
            <p:ph idx="1" type="body"/>
          </p:nvPr>
        </p:nvSpPr>
        <p:spPr>
          <a:xfrm>
            <a:off x="838200" y="1825625"/>
            <a:ext cx="10515600" cy="4351200"/>
          </a:xfrm>
          <a:prstGeom prst="rect">
            <a:avLst/>
          </a:prstGeom>
          <a:blipFill rotWithShape="1">
            <a:blip r:embed="rId3">
              <a:alphaModFix/>
            </a:blip>
            <a:stretch>
              <a:fillRect b="0" l="-1039" r="0" t="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g2a57153dee1_1_10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decision boundary under multivariate normal distribution </a:t>
            </a:r>
            <a:endParaRPr/>
          </a:p>
        </p:txBody>
      </p:sp>
      <p:sp>
        <p:nvSpPr>
          <p:cNvPr id="862" name="Google Shape;862;g2a57153dee1_1_10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63" name="Google Shape;863;g2a57153dee1_1_100"/>
          <p:cNvPicPr preferRelativeResize="0"/>
          <p:nvPr/>
        </p:nvPicPr>
        <p:blipFill>
          <a:blip r:embed="rId3">
            <a:alphaModFix/>
          </a:blip>
          <a:stretch>
            <a:fillRect/>
          </a:stretch>
        </p:blipFill>
        <p:spPr>
          <a:xfrm>
            <a:off x="1300950" y="1825625"/>
            <a:ext cx="6735700" cy="4795050"/>
          </a:xfrm>
          <a:prstGeom prst="rect">
            <a:avLst/>
          </a:prstGeom>
          <a:noFill/>
          <a:ln>
            <a:noFill/>
          </a:ln>
        </p:spPr>
      </p:pic>
      <p:pic>
        <p:nvPicPr>
          <p:cNvPr id="864" name="Google Shape;864;g2a57153dee1_1_100"/>
          <p:cNvPicPr preferRelativeResize="0"/>
          <p:nvPr/>
        </p:nvPicPr>
        <p:blipFill>
          <a:blip r:embed="rId4">
            <a:alphaModFix/>
          </a:blip>
          <a:stretch>
            <a:fillRect/>
          </a:stretch>
        </p:blipFill>
        <p:spPr>
          <a:xfrm>
            <a:off x="6154948" y="1825623"/>
            <a:ext cx="5198851" cy="2234650"/>
          </a:xfrm>
          <a:prstGeom prst="rect">
            <a:avLst/>
          </a:prstGeom>
          <a:noFill/>
          <a:ln>
            <a:noFill/>
          </a:ln>
        </p:spPr>
      </p:pic>
      <p:sp>
        <p:nvSpPr>
          <p:cNvPr id="865" name="Google Shape;865;g2a57153dee1_1_100"/>
          <p:cNvSpPr txBox="1"/>
          <p:nvPr/>
        </p:nvSpPr>
        <p:spPr>
          <a:xfrm>
            <a:off x="5245050" y="4060275"/>
            <a:ext cx="6108900" cy="19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black points- </a:t>
            </a:r>
            <a:r>
              <a:rPr b="1" lang="en-US" sz="2350">
                <a:solidFill>
                  <a:srgbClr val="202124"/>
                </a:solidFill>
                <a:highlight>
                  <a:srgbClr val="FFFFFF"/>
                </a:highlight>
              </a:rPr>
              <a:t>μ1 and </a:t>
            </a:r>
            <a:r>
              <a:rPr b="1" lang="en-US" sz="2350">
                <a:solidFill>
                  <a:srgbClr val="202124"/>
                </a:solidFill>
                <a:highlight>
                  <a:srgbClr val="FFFFFF"/>
                </a:highlight>
              </a:rPr>
              <a:t>μ2</a:t>
            </a:r>
            <a:endParaRPr b="1" sz="2350">
              <a:solidFill>
                <a:srgbClr val="202124"/>
              </a:solidFill>
              <a:highlight>
                <a:srgbClr val="FFFFFF"/>
              </a:highlight>
            </a:endParaRPr>
          </a:p>
          <a:p>
            <a:pPr indent="0" lvl="0" marL="0" rtl="0" algn="l">
              <a:spcBef>
                <a:spcPts val="0"/>
              </a:spcBef>
              <a:spcAft>
                <a:spcPts val="0"/>
              </a:spcAft>
              <a:buNone/>
            </a:pPr>
            <a:r>
              <a:rPr b="1" lang="en-US" sz="2350">
                <a:solidFill>
                  <a:srgbClr val="202124"/>
                </a:solidFill>
                <a:highlight>
                  <a:srgbClr val="FFFFFF"/>
                </a:highlight>
              </a:rPr>
              <a:t>blue line- line joining </a:t>
            </a:r>
            <a:r>
              <a:rPr lang="en-US" sz="2800">
                <a:solidFill>
                  <a:schemeClr val="dk1"/>
                </a:solidFill>
                <a:latin typeface="Calibri"/>
                <a:ea typeface="Calibri"/>
                <a:cs typeface="Calibri"/>
                <a:sym typeface="Calibri"/>
              </a:rPr>
              <a:t> </a:t>
            </a:r>
            <a:r>
              <a:rPr b="1" lang="en-US" sz="2350">
                <a:solidFill>
                  <a:srgbClr val="202124"/>
                </a:solidFill>
                <a:highlight>
                  <a:srgbClr val="FFFFFF"/>
                </a:highlight>
              </a:rPr>
              <a:t>μ1 and μ2</a:t>
            </a:r>
            <a:endParaRPr b="1" sz="2350">
              <a:solidFill>
                <a:srgbClr val="202124"/>
              </a:solidFill>
              <a:highlight>
                <a:srgbClr val="FFFFFF"/>
              </a:highlight>
            </a:endParaRPr>
          </a:p>
          <a:p>
            <a:pPr indent="0" lvl="0" marL="0" rtl="0" algn="l">
              <a:spcBef>
                <a:spcPts val="0"/>
              </a:spcBef>
              <a:spcAft>
                <a:spcPts val="0"/>
              </a:spcAft>
              <a:buNone/>
            </a:pPr>
            <a:r>
              <a:rPr b="1" lang="en-US" sz="2350">
                <a:solidFill>
                  <a:srgbClr val="202124"/>
                </a:solidFill>
                <a:highlight>
                  <a:srgbClr val="FFFFFF"/>
                </a:highlight>
              </a:rPr>
              <a:t>green line is</a:t>
            </a:r>
            <a:endParaRPr b="1" sz="2350">
              <a:solidFill>
                <a:srgbClr val="202124"/>
              </a:solidFill>
              <a:highlight>
                <a:srgbClr val="FFFFFF"/>
              </a:highlight>
            </a:endParaRPr>
          </a:p>
          <a:p>
            <a:pPr indent="0" lvl="0" marL="0" rtl="0" algn="l">
              <a:spcBef>
                <a:spcPts val="0"/>
              </a:spcBef>
              <a:spcAft>
                <a:spcPts val="0"/>
              </a:spcAft>
              <a:buClr>
                <a:schemeClr val="dk1"/>
              </a:buClr>
              <a:buSzPts val="1100"/>
              <a:buFont typeface="Arial"/>
              <a:buNone/>
            </a:pPr>
            <a:r>
              <a:rPr b="1" lang="en-US" sz="2350">
                <a:solidFill>
                  <a:srgbClr val="202124"/>
                </a:solidFill>
                <a:highlight>
                  <a:srgbClr val="FFFFFF"/>
                </a:highlight>
              </a:rPr>
              <a:t>dotted line- orthogonal to green line and it passes through x</a:t>
            </a:r>
            <a:r>
              <a:rPr b="1" baseline="-25000" lang="en-US" sz="2350">
                <a:solidFill>
                  <a:srgbClr val="202124"/>
                </a:solidFill>
                <a:highlight>
                  <a:srgbClr val="FFFFFF"/>
                </a:highlight>
              </a:rPr>
              <a:t>0</a:t>
            </a:r>
            <a:r>
              <a:rPr b="1" lang="en-US" sz="2350">
                <a:solidFill>
                  <a:srgbClr val="202124"/>
                </a:solidFill>
                <a:highlight>
                  <a:srgbClr val="FFFFFF"/>
                </a:highlight>
              </a:rPr>
              <a:t> where x0 is half of μ1 and μ2 (in case of p(w1) = p(w2)</a:t>
            </a:r>
            <a:endParaRPr b="1" sz="2350">
              <a:solidFill>
                <a:srgbClr val="202124"/>
              </a:solidFill>
              <a:highlight>
                <a:srgbClr val="FFFFFF"/>
              </a:highlight>
            </a:endParaRPr>
          </a:p>
        </p:txBody>
      </p:sp>
      <p:pic>
        <p:nvPicPr>
          <p:cNvPr id="866" name="Google Shape;866;g2a57153dee1_1_100"/>
          <p:cNvPicPr preferRelativeResize="0"/>
          <p:nvPr/>
        </p:nvPicPr>
        <p:blipFill>
          <a:blip r:embed="rId5">
            <a:alphaModFix/>
          </a:blip>
          <a:stretch>
            <a:fillRect/>
          </a:stretch>
        </p:blipFill>
        <p:spPr>
          <a:xfrm>
            <a:off x="7220075" y="5004725"/>
            <a:ext cx="1514054" cy="3763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2a57153dee1_1_8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discriminant function</a:t>
            </a:r>
            <a:r>
              <a:rPr lang="en-US"/>
              <a:t> under multivariate normal distribution</a:t>
            </a:r>
            <a:endParaRPr/>
          </a:p>
        </p:txBody>
      </p:sp>
      <p:sp>
        <p:nvSpPr>
          <p:cNvPr id="872" name="Google Shape;872;g2a57153dee1_1_8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77500" lnSpcReduction="20000"/>
          </a:bodyPr>
          <a:lstStyle/>
          <a:p>
            <a:pPr indent="0" lvl="0" marL="0" rtl="0" algn="l">
              <a:spcBef>
                <a:spcPts val="1000"/>
              </a:spcBef>
              <a:spcAft>
                <a:spcPts val="0"/>
              </a:spcAft>
              <a:buNone/>
            </a:pPr>
            <a:r>
              <a:rPr lang="en-US"/>
              <a:t>Case 3: most </a:t>
            </a:r>
            <a:r>
              <a:rPr lang="en-US"/>
              <a:t>general</a:t>
            </a:r>
            <a:r>
              <a:rPr lang="en-US"/>
              <a:t> case ∑</a:t>
            </a:r>
            <a:r>
              <a:rPr baseline="-25000" lang="en-US"/>
              <a:t>i</a:t>
            </a:r>
            <a:r>
              <a:rPr lang="en-US"/>
              <a:t> is different for different classes.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so in this case discriminant function is non linear (quadratic function) because of quadratic terms x</a:t>
            </a:r>
            <a:r>
              <a:rPr baseline="-25000" lang="en-US"/>
              <a:t>1</a:t>
            </a:r>
            <a:r>
              <a:rPr baseline="30000" lang="en-US"/>
              <a:t>2</a:t>
            </a:r>
            <a:r>
              <a:rPr lang="en-US"/>
              <a:t>, x</a:t>
            </a:r>
            <a:r>
              <a:rPr baseline="-25000" lang="en-US"/>
              <a:t>2</a:t>
            </a:r>
            <a:r>
              <a:rPr baseline="30000" lang="en-US"/>
              <a:t>2</a:t>
            </a:r>
            <a:r>
              <a:rPr lang="en-US"/>
              <a:t>,..x</a:t>
            </a:r>
            <a:r>
              <a:rPr baseline="-25000" lang="en-US"/>
              <a:t>1.</a:t>
            </a:r>
            <a:r>
              <a:rPr lang="en-US"/>
              <a:t>x</a:t>
            </a:r>
            <a:r>
              <a:rPr baseline="-25000" lang="en-US"/>
              <a:t>2</a:t>
            </a:r>
            <a:r>
              <a:rPr lang="en-US"/>
              <a:t>.x</a:t>
            </a:r>
            <a:r>
              <a:rPr baseline="-25000" lang="en-US"/>
              <a:t>2</a:t>
            </a:r>
            <a:r>
              <a:rPr lang="en-US"/>
              <a:t>.x</a:t>
            </a:r>
            <a:r>
              <a:rPr baseline="-25000" lang="en-US"/>
              <a:t>3</a:t>
            </a:r>
            <a:r>
              <a:rPr lang="en-US"/>
              <a:t>…… </a:t>
            </a:r>
            <a:endParaRPr/>
          </a:p>
          <a:p>
            <a:pPr indent="0" lvl="0" marL="0" rtl="0" algn="l">
              <a:spcBef>
                <a:spcPts val="1000"/>
              </a:spcBef>
              <a:spcAft>
                <a:spcPts val="0"/>
              </a:spcAft>
              <a:buNone/>
            </a:pPr>
            <a:r>
              <a:t/>
            </a:r>
            <a:endParaRPr/>
          </a:p>
        </p:txBody>
      </p:sp>
      <p:pic>
        <p:nvPicPr>
          <p:cNvPr id="873" name="Google Shape;873;g2a57153dee1_1_89"/>
          <p:cNvPicPr preferRelativeResize="0"/>
          <p:nvPr/>
        </p:nvPicPr>
        <p:blipFill>
          <a:blip r:embed="rId3">
            <a:alphaModFix/>
          </a:blip>
          <a:stretch>
            <a:fillRect/>
          </a:stretch>
        </p:blipFill>
        <p:spPr>
          <a:xfrm>
            <a:off x="2728913" y="2095500"/>
            <a:ext cx="7038975" cy="2971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2a5d9908597_0_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Decision boundary </a:t>
            </a:r>
            <a:r>
              <a:rPr lang="en-US"/>
              <a:t>under multivariate normal distribution</a:t>
            </a:r>
            <a:endParaRPr/>
          </a:p>
        </p:txBody>
      </p:sp>
      <p:sp>
        <p:nvSpPr>
          <p:cNvPr id="879" name="Google Shape;879;g2a5d9908597_0_1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80" name="Google Shape;880;g2a5d9908597_0_12"/>
          <p:cNvPicPr preferRelativeResize="0"/>
          <p:nvPr/>
        </p:nvPicPr>
        <p:blipFill>
          <a:blip r:embed="rId3">
            <a:alphaModFix/>
          </a:blip>
          <a:stretch>
            <a:fillRect/>
          </a:stretch>
        </p:blipFill>
        <p:spPr>
          <a:xfrm>
            <a:off x="1851074" y="2556756"/>
            <a:ext cx="6550851" cy="26287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g2a5d9908597_0_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Decision boundary under multivariate normal distribution</a:t>
            </a:r>
            <a:endParaRPr/>
          </a:p>
        </p:txBody>
      </p:sp>
      <p:sp>
        <p:nvSpPr>
          <p:cNvPr id="886" name="Google Shape;886;g2a5d9908597_0_1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example</a:t>
            </a:r>
            <a:endParaRPr/>
          </a:p>
        </p:txBody>
      </p:sp>
      <p:pic>
        <p:nvPicPr>
          <p:cNvPr id="887" name="Google Shape;887;g2a5d9908597_0_18"/>
          <p:cNvPicPr preferRelativeResize="0"/>
          <p:nvPr/>
        </p:nvPicPr>
        <p:blipFill>
          <a:blip r:embed="rId3">
            <a:alphaModFix/>
          </a:blip>
          <a:stretch>
            <a:fillRect/>
          </a:stretch>
        </p:blipFill>
        <p:spPr>
          <a:xfrm>
            <a:off x="2843213" y="1733550"/>
            <a:ext cx="6505575" cy="3390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g2a5d9908597_0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Discriminant Function</a:t>
            </a:r>
            <a:r>
              <a:rPr lang="en-US"/>
              <a:t> under multivariate normal distribution</a:t>
            </a:r>
            <a:endParaRPr/>
          </a:p>
        </p:txBody>
      </p:sp>
      <p:sp>
        <p:nvSpPr>
          <p:cNvPr id="893" name="Google Shape;893;g2a5d9908597_0_2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discriminant function for the first case will be linear</a:t>
            </a:r>
            <a:endParaRPr/>
          </a:p>
          <a:p>
            <a:pPr indent="0" lvl="0" marL="0" rtl="0" algn="l">
              <a:spcBef>
                <a:spcPts val="1000"/>
              </a:spcBef>
              <a:spcAft>
                <a:spcPts val="0"/>
              </a:spcAft>
              <a:buClr>
                <a:schemeClr val="dk1"/>
              </a:buClr>
              <a:buSzPts val="1100"/>
              <a:buFont typeface="Arial"/>
              <a:buNone/>
            </a:pPr>
            <a:r>
              <a:rPr lang="en-US"/>
              <a:t>discriminant function for the second case will be quadratic</a:t>
            </a:r>
            <a:endParaRPr/>
          </a:p>
          <a:p>
            <a:pPr indent="0" lvl="0" marL="0" rtl="0" algn="l">
              <a:spcBef>
                <a:spcPts val="1000"/>
              </a:spcBef>
              <a:spcAft>
                <a:spcPts val="0"/>
              </a:spcAft>
              <a:buNone/>
            </a:pPr>
            <a:r>
              <a:t/>
            </a:r>
            <a:endParaRPr/>
          </a:p>
        </p:txBody>
      </p:sp>
      <p:pic>
        <p:nvPicPr>
          <p:cNvPr id="894" name="Google Shape;894;g2a5d9908597_0_24"/>
          <p:cNvPicPr preferRelativeResize="0"/>
          <p:nvPr/>
        </p:nvPicPr>
        <p:blipFill>
          <a:blip r:embed="rId3">
            <a:alphaModFix/>
          </a:blip>
          <a:stretch>
            <a:fillRect/>
          </a:stretch>
        </p:blipFill>
        <p:spPr>
          <a:xfrm>
            <a:off x="5922825" y="2965150"/>
            <a:ext cx="5430974" cy="28228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g2a5d9908597_0_3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Decision surface </a:t>
            </a:r>
            <a:r>
              <a:rPr lang="en-US"/>
              <a:t>under multivariate normal distribution</a:t>
            </a:r>
            <a:r>
              <a:rPr lang="en-US"/>
              <a:t> </a:t>
            </a:r>
            <a:endParaRPr/>
          </a:p>
        </p:txBody>
      </p:sp>
      <p:sp>
        <p:nvSpPr>
          <p:cNvPr id="900" name="Google Shape;900;g2a5d9908597_0_3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01" name="Google Shape;901;g2a5d9908597_0_32"/>
          <p:cNvPicPr preferRelativeResize="0"/>
          <p:nvPr/>
        </p:nvPicPr>
        <p:blipFill>
          <a:blip r:embed="rId3">
            <a:alphaModFix/>
          </a:blip>
          <a:stretch>
            <a:fillRect/>
          </a:stretch>
        </p:blipFill>
        <p:spPr>
          <a:xfrm>
            <a:off x="2886075" y="2095500"/>
            <a:ext cx="6419850" cy="2667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g2a5d9908597_0_3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Decision surface under multivariate normal distribution </a:t>
            </a:r>
            <a:endParaRPr/>
          </a:p>
        </p:txBody>
      </p:sp>
      <p:sp>
        <p:nvSpPr>
          <p:cNvPr id="907" name="Google Shape;907;g2a5d9908597_0_3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908" name="Google Shape;908;g2a5d9908597_0_38"/>
          <p:cNvPicPr preferRelativeResize="0"/>
          <p:nvPr/>
        </p:nvPicPr>
        <p:blipFill>
          <a:blip r:embed="rId3">
            <a:alphaModFix/>
          </a:blip>
          <a:stretch>
            <a:fillRect/>
          </a:stretch>
        </p:blipFill>
        <p:spPr>
          <a:xfrm>
            <a:off x="2469275" y="2489063"/>
            <a:ext cx="5810250" cy="34385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Applications and pros and cons</a:t>
            </a:r>
            <a:endParaRPr/>
          </a:p>
        </p:txBody>
      </p:sp>
      <p:sp>
        <p:nvSpPr>
          <p:cNvPr id="914" name="Google Shape;914;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92929"/>
              </a:buClr>
              <a:buSzPts val="2800"/>
              <a:buChar char="•"/>
            </a:pPr>
            <a:r>
              <a:rPr b="0" i="0" lang="en-US">
                <a:solidFill>
                  <a:srgbClr val="292929"/>
                </a:solidFill>
                <a:latin typeface="Arial"/>
                <a:ea typeface="Arial"/>
                <a:cs typeface="Arial"/>
                <a:sym typeface="Arial"/>
              </a:rPr>
              <a:t>Naive Bayes algorithms are mostly used in </a:t>
            </a:r>
            <a:endParaRPr/>
          </a:p>
          <a:p>
            <a:pPr indent="-228600" lvl="1" marL="685800" rtl="0" algn="l">
              <a:lnSpc>
                <a:spcPct val="90000"/>
              </a:lnSpc>
              <a:spcBef>
                <a:spcPts val="500"/>
              </a:spcBef>
              <a:spcAft>
                <a:spcPts val="0"/>
              </a:spcAft>
              <a:buClr>
                <a:srgbClr val="292929"/>
              </a:buClr>
              <a:buSzPts val="2400"/>
              <a:buChar char="•"/>
            </a:pPr>
            <a:r>
              <a:rPr b="0" i="0" lang="en-US">
                <a:solidFill>
                  <a:srgbClr val="292929"/>
                </a:solidFill>
                <a:latin typeface="Arial"/>
                <a:ea typeface="Arial"/>
                <a:cs typeface="Arial"/>
                <a:sym typeface="Arial"/>
              </a:rPr>
              <a:t>sentiment analysis, spam filtering, recommendation systems etc.</a:t>
            </a:r>
            <a:endParaRPr/>
          </a:p>
          <a:p>
            <a:pPr indent="-228600" lvl="0" marL="228600" rtl="0" algn="l">
              <a:lnSpc>
                <a:spcPct val="90000"/>
              </a:lnSpc>
              <a:spcBef>
                <a:spcPts val="1000"/>
              </a:spcBef>
              <a:spcAft>
                <a:spcPts val="0"/>
              </a:spcAft>
              <a:buClr>
                <a:srgbClr val="292929"/>
              </a:buClr>
              <a:buSzPts val="2800"/>
              <a:buChar char="•"/>
            </a:pPr>
            <a:r>
              <a:rPr b="0" i="0" lang="en-US">
                <a:solidFill>
                  <a:srgbClr val="292929"/>
                </a:solidFill>
                <a:latin typeface="Arial"/>
                <a:ea typeface="Arial"/>
                <a:cs typeface="Arial"/>
                <a:sym typeface="Arial"/>
              </a:rPr>
              <a:t>They are fast and easy to implement</a:t>
            </a:r>
            <a:endParaRPr/>
          </a:p>
          <a:p>
            <a:pPr indent="-228600" lvl="0" marL="228600" rtl="0" algn="l">
              <a:lnSpc>
                <a:spcPct val="90000"/>
              </a:lnSpc>
              <a:spcBef>
                <a:spcPts val="1000"/>
              </a:spcBef>
              <a:spcAft>
                <a:spcPts val="0"/>
              </a:spcAft>
              <a:buClr>
                <a:srgbClr val="292929"/>
              </a:buClr>
              <a:buSzPts val="2800"/>
              <a:buChar char="•"/>
            </a:pPr>
            <a:r>
              <a:rPr lang="en-US">
                <a:solidFill>
                  <a:srgbClr val="292929"/>
                </a:solidFill>
                <a:latin typeface="Arial"/>
                <a:ea typeface="Arial"/>
                <a:cs typeface="Arial"/>
                <a:sym typeface="Arial"/>
              </a:rPr>
              <a:t>B</a:t>
            </a:r>
            <a:r>
              <a:rPr b="0" i="0" lang="en-US">
                <a:solidFill>
                  <a:srgbClr val="292929"/>
                </a:solidFill>
                <a:latin typeface="Arial"/>
                <a:ea typeface="Arial"/>
                <a:cs typeface="Arial"/>
                <a:sym typeface="Arial"/>
              </a:rPr>
              <a:t>ut their biggest disadvantage is that the requirement of predictors to be independent</a:t>
            </a:r>
            <a:endParaRPr/>
          </a:p>
          <a:p>
            <a:pPr indent="-228600" lvl="1" marL="685800" rtl="0" algn="l">
              <a:lnSpc>
                <a:spcPct val="90000"/>
              </a:lnSpc>
              <a:spcBef>
                <a:spcPts val="500"/>
              </a:spcBef>
              <a:spcAft>
                <a:spcPts val="0"/>
              </a:spcAft>
              <a:buClr>
                <a:srgbClr val="292929"/>
              </a:buClr>
              <a:buSzPts val="2400"/>
              <a:buChar char="•"/>
            </a:pPr>
            <a:r>
              <a:rPr b="0" i="0" lang="en-US">
                <a:solidFill>
                  <a:srgbClr val="292929"/>
                </a:solidFill>
                <a:latin typeface="Arial"/>
                <a:ea typeface="Arial"/>
                <a:cs typeface="Arial"/>
                <a:sym typeface="Arial"/>
              </a:rPr>
              <a:t>In most of the real life cases, the predictors are dependent, this hinders the performance of the classifier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20" name="Google Shape;920;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0" i="0" lang="en-US" sz="2800" u="none" cap="none" strike="noStrike">
                <a:solidFill>
                  <a:schemeClr val="dk1"/>
                </a:solidFill>
                <a:latin typeface="Arial"/>
                <a:ea typeface="Arial"/>
                <a:cs typeface="Arial"/>
                <a:sym typeface="Arial"/>
              </a:rPr>
              <a:t>Naive Bayes is an eager algorithm that learns a probabilistic model from the training data to make predictions. </a:t>
            </a:r>
            <a:endParaRPr/>
          </a:p>
          <a:p>
            <a:pPr indent="-228600" lvl="0" marL="228600" rtl="0" algn="l">
              <a:lnSpc>
                <a:spcPct val="90000"/>
              </a:lnSpc>
              <a:spcBef>
                <a:spcPts val="1000"/>
              </a:spcBef>
              <a:spcAft>
                <a:spcPts val="0"/>
              </a:spcAft>
              <a:buClr>
                <a:schemeClr val="dk1"/>
              </a:buClr>
              <a:buSzPts val="2800"/>
              <a:buChar char="•"/>
            </a:pPr>
            <a:r>
              <a:rPr b="0" i="0" lang="en-US" sz="2800" u="none" cap="none" strike="noStrike">
                <a:solidFill>
                  <a:schemeClr val="dk1"/>
                </a:solidFill>
                <a:latin typeface="Arial"/>
                <a:ea typeface="Arial"/>
                <a:cs typeface="Arial"/>
                <a:sym typeface="Arial"/>
              </a:rPr>
              <a:t>During training phase it learns and calculate</a:t>
            </a:r>
            <a:endParaRPr/>
          </a:p>
          <a:p>
            <a:pPr indent="-228600" lvl="1" marL="685800" rtl="0" algn="l">
              <a:lnSpc>
                <a:spcPct val="90000"/>
              </a:lnSpc>
              <a:spcBef>
                <a:spcPts val="500"/>
              </a:spcBef>
              <a:spcAft>
                <a:spcPts val="0"/>
              </a:spcAft>
              <a:buClr>
                <a:srgbClr val="374151"/>
              </a:buClr>
              <a:buSzPts val="2400"/>
              <a:buChar char="•"/>
            </a:pPr>
            <a:r>
              <a:rPr b="0" i="0" lang="en-US">
                <a:solidFill>
                  <a:srgbClr val="374151"/>
                </a:solidFill>
                <a:latin typeface="Arial"/>
                <a:ea typeface="Arial"/>
                <a:cs typeface="Arial"/>
                <a:sym typeface="Arial"/>
              </a:rPr>
              <a:t>the prior probability of each class label, which is the frequency of each class label in the training data. </a:t>
            </a:r>
            <a:endParaRPr/>
          </a:p>
          <a:p>
            <a:pPr indent="-228600" lvl="1" marL="685800" rtl="0" algn="l">
              <a:lnSpc>
                <a:spcPct val="90000"/>
              </a:lnSpc>
              <a:spcBef>
                <a:spcPts val="500"/>
              </a:spcBef>
              <a:spcAft>
                <a:spcPts val="0"/>
              </a:spcAft>
              <a:buClr>
                <a:srgbClr val="374151"/>
              </a:buClr>
              <a:buSzPts val="2400"/>
              <a:buChar char="•"/>
            </a:pPr>
            <a:r>
              <a:rPr b="0" i="0" lang="en-US">
                <a:solidFill>
                  <a:srgbClr val="374151"/>
                </a:solidFill>
                <a:latin typeface="Arial"/>
                <a:ea typeface="Arial"/>
                <a:cs typeface="Arial"/>
                <a:sym typeface="Arial"/>
              </a:rPr>
              <a:t>Then, for each feature, Naive Bayes calculates the probability of that feature given each class label, which is known as the likelihood.</a:t>
            </a:r>
            <a:endParaRPr/>
          </a:p>
        </p:txBody>
      </p:sp>
      <p:sp>
        <p:nvSpPr>
          <p:cNvPr id="921" name="Google Shape;921;p54"/>
          <p:cNvSpPr/>
          <p:nvPr/>
        </p:nvSpPr>
        <p:spPr>
          <a:xfrm>
            <a:off x="0" y="36239"/>
            <a:ext cx="896399" cy="38472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900"/>
              <a:buFont typeface="Arial"/>
              <a:buNone/>
            </a:pPr>
            <a:r>
              <a:rPr b="0" i="0" lang="en-US" sz="1900" u="none" cap="none" strike="noStrike">
                <a:solidFill>
                  <a:schemeClr val="dk1"/>
                </a:solidFill>
                <a:latin typeface="Arial"/>
                <a:ea typeface="Arial"/>
                <a:cs typeface="Arial"/>
                <a:sym typeface="Arial"/>
              </a:rPr>
              <a:t>      </a:t>
            </a:r>
            <a:r>
              <a:rPr b="0" i="0" lang="en-US" sz="1000" u="none" cap="none" strike="noStrike">
                <a:solidFill>
                  <a:schemeClr val="dk1"/>
                </a:solidFill>
                <a:latin typeface="Arial"/>
                <a:ea typeface="Arial"/>
                <a:cs typeface="Arial"/>
                <a:sym typeface="Arial"/>
              </a:rPr>
              <a:t>  </a:t>
            </a:r>
            <a:r>
              <a:rPr b="0" i="0" lang="en-US" sz="19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22" name="Google Shape;922;p54"/>
          <p:cNvSpPr/>
          <p:nvPr/>
        </p:nvSpPr>
        <p:spPr>
          <a:xfrm>
            <a:off x="57150" y="-682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manjari@bhu.ac.in" id="923" name="Google Shape;923;p54"/>
          <p:cNvSpPr/>
          <p:nvPr/>
        </p:nvSpPr>
        <p:spPr>
          <a:xfrm>
            <a:off x="438150" y="-682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43541"/>
              </a:buClr>
              <a:buSzPts val="4400"/>
              <a:buFont typeface="Arial"/>
              <a:buNone/>
            </a:pPr>
            <a:r>
              <a:rPr b="0" i="0" lang="en-US">
                <a:solidFill>
                  <a:srgbClr val="343541"/>
                </a:solidFill>
                <a:latin typeface="Arial"/>
                <a:ea typeface="Arial"/>
                <a:cs typeface="Arial"/>
                <a:sym typeface="Arial"/>
              </a:rPr>
              <a:t>example: how Naive Bayes calculates the probability of a feature given each class label</a:t>
            </a:r>
            <a:endParaRPr/>
          </a:p>
        </p:txBody>
      </p:sp>
      <p:graphicFrame>
        <p:nvGraphicFramePr>
          <p:cNvPr id="929" name="Google Shape;929;p55"/>
          <p:cNvGraphicFramePr/>
          <p:nvPr/>
        </p:nvGraphicFramePr>
        <p:xfrm>
          <a:off x="2986087" y="2904014"/>
          <a:ext cx="3000000" cy="3000000"/>
        </p:xfrm>
        <a:graphic>
          <a:graphicData uri="http://schemas.openxmlformats.org/drawingml/2006/table">
            <a:tbl>
              <a:tblPr>
                <a:noFill/>
                <a:tableStyleId>{74AAB687-F3A2-47A8-A4A2-2F6931C82A69}</a:tableStyleId>
              </a:tblPr>
              <a:tblGrid>
                <a:gridCol w="2073275"/>
                <a:gridCol w="2073275"/>
                <a:gridCol w="2073275"/>
              </a:tblGrid>
              <a:tr h="228600">
                <a:tc>
                  <a:txBody>
                    <a:bodyPr/>
                    <a:lstStyle/>
                    <a:p>
                      <a:pPr indent="0" lvl="0" marL="0" marR="0" rtl="0" algn="l">
                        <a:spcBef>
                          <a:spcPts val="0"/>
                        </a:spcBef>
                        <a:spcAft>
                          <a:spcPts val="0"/>
                        </a:spcAft>
                        <a:buNone/>
                      </a:pPr>
                      <a:r>
                        <a:rPr b="1" lang="en-US" sz="1800" u="none" cap="none" strike="noStrike"/>
                        <a:t>Age</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b="1" lang="en-US" sz="1800" u="none" cap="none" strike="noStrike"/>
                        <a:t>Income</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b="1" lang="en-US" sz="1800" u="none" cap="none" strike="noStrike"/>
                        <a:t>Class</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228600">
                <a:tc>
                  <a:txBody>
                    <a:bodyPr/>
                    <a:lstStyle/>
                    <a:p>
                      <a:pPr indent="0" lvl="0" marL="0" marR="0" rtl="0" algn="l">
                        <a:spcBef>
                          <a:spcPts val="0"/>
                        </a:spcBef>
                        <a:spcAft>
                          <a:spcPts val="0"/>
                        </a:spcAft>
                        <a:buNone/>
                      </a:pPr>
                      <a:r>
                        <a:rPr lang="en-US" sz="1800" u="none" cap="none" strike="noStrike"/>
                        <a:t>30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50,000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Yes</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228600">
                <a:tc>
                  <a:txBody>
                    <a:bodyPr/>
                    <a:lstStyle/>
                    <a:p>
                      <a:pPr indent="0" lvl="0" marL="0" marR="0" rtl="0" algn="l">
                        <a:spcBef>
                          <a:spcPts val="0"/>
                        </a:spcBef>
                        <a:spcAft>
                          <a:spcPts val="0"/>
                        </a:spcAft>
                        <a:buNone/>
                      </a:pPr>
                      <a:r>
                        <a:rPr lang="en-US" sz="1800" u="none" cap="none" strike="noStrike"/>
                        <a:t>25</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70,000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Yes</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228600">
                <a:tc>
                  <a:txBody>
                    <a:bodyPr/>
                    <a:lstStyle/>
                    <a:p>
                      <a:pPr indent="0" lvl="0" marL="0" marR="0" rtl="0" algn="l">
                        <a:spcBef>
                          <a:spcPts val="0"/>
                        </a:spcBef>
                        <a:spcAft>
                          <a:spcPts val="0"/>
                        </a:spcAft>
                        <a:buNone/>
                      </a:pPr>
                      <a:r>
                        <a:rPr lang="en-US" sz="1800" u="none" cap="none" strike="noStrike"/>
                        <a:t>35</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80,000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Yes</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228600">
                <a:tc>
                  <a:txBody>
                    <a:bodyPr/>
                    <a:lstStyle/>
                    <a:p>
                      <a:pPr indent="0" lvl="0" marL="0" marR="0" rtl="0" algn="l">
                        <a:spcBef>
                          <a:spcPts val="0"/>
                        </a:spcBef>
                        <a:spcAft>
                          <a:spcPts val="0"/>
                        </a:spcAft>
                        <a:buNone/>
                      </a:pPr>
                      <a:r>
                        <a:rPr lang="en-US" sz="1800" u="none" cap="none" strike="noStrike"/>
                        <a:t>45</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60,000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No</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228600">
                <a:tc>
                  <a:txBody>
                    <a:bodyPr/>
                    <a:lstStyle/>
                    <a:p>
                      <a:pPr indent="0" lvl="0" marL="0" marR="0" rtl="0" algn="l">
                        <a:spcBef>
                          <a:spcPts val="0"/>
                        </a:spcBef>
                        <a:spcAft>
                          <a:spcPts val="0"/>
                        </a:spcAft>
                        <a:buNone/>
                      </a:pPr>
                      <a:r>
                        <a:rPr lang="en-US" sz="1800" u="none" cap="none" strike="noStrike"/>
                        <a:t>40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70,000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No</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Naïve Bayes Classifier</a:t>
            </a:r>
            <a:endParaRPr/>
          </a:p>
        </p:txBody>
      </p:sp>
      <p:sp>
        <p:nvSpPr>
          <p:cNvPr id="128" name="Google Shape;128;p7"/>
          <p:cNvSpPr txBox="1"/>
          <p:nvPr>
            <p:ph idx="1" type="body"/>
          </p:nvPr>
        </p:nvSpPr>
        <p:spPr>
          <a:xfrm>
            <a:off x="838200" y="1720849"/>
            <a:ext cx="10515600" cy="490503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It is a probabilistic machine learning model</a:t>
            </a:r>
            <a:endParaRPr/>
          </a:p>
          <a:p>
            <a:pPr indent="-228600" lvl="0" marL="228600" rtl="0" algn="l">
              <a:lnSpc>
                <a:spcPct val="90000"/>
              </a:lnSpc>
              <a:spcBef>
                <a:spcPts val="1000"/>
              </a:spcBef>
              <a:spcAft>
                <a:spcPts val="0"/>
              </a:spcAft>
              <a:buClr>
                <a:schemeClr val="dk1"/>
              </a:buClr>
              <a:buSzPts val="2800"/>
              <a:buChar char="•"/>
            </a:pPr>
            <a:r>
              <a:rPr lang="en-US" sz="2800"/>
              <a:t>Naïve Bayes Classifier is </a:t>
            </a:r>
            <a:r>
              <a:rPr lang="en-US"/>
              <a:t>a</a:t>
            </a:r>
            <a:r>
              <a:rPr i="0" lang="en-US" sz="2800" u="none" strike="noStrike"/>
              <a:t>lso called as simple Bayesian classifier</a:t>
            </a:r>
            <a:endParaRPr sz="2800"/>
          </a:p>
          <a:p>
            <a:pPr indent="-228600" lvl="0" marL="228600" rtl="0" algn="l">
              <a:lnSpc>
                <a:spcPct val="90000"/>
              </a:lnSpc>
              <a:spcBef>
                <a:spcPts val="1000"/>
              </a:spcBef>
              <a:spcAft>
                <a:spcPts val="0"/>
              </a:spcAft>
              <a:buClr>
                <a:srgbClr val="292929"/>
              </a:buClr>
              <a:buSzPts val="2800"/>
              <a:buChar char="•"/>
            </a:pPr>
            <a:r>
              <a:rPr b="0" i="0" lang="en-US">
                <a:solidFill>
                  <a:srgbClr val="292929"/>
                </a:solidFill>
                <a:latin typeface="Arial"/>
                <a:ea typeface="Arial"/>
                <a:cs typeface="Arial"/>
                <a:sym typeface="Arial"/>
              </a:rPr>
              <a:t>The crux of the classifier is based on the Bayes theorem</a:t>
            </a:r>
            <a:endParaRPr/>
          </a:p>
          <a:p>
            <a:pPr indent="-50800" lvl="0" marL="228600" rtl="0" algn="l">
              <a:lnSpc>
                <a:spcPct val="90000"/>
              </a:lnSpc>
              <a:spcBef>
                <a:spcPts val="1000"/>
              </a:spcBef>
              <a:spcAft>
                <a:spcPts val="0"/>
              </a:spcAft>
              <a:buClr>
                <a:schemeClr val="dk1"/>
              </a:buClr>
              <a:buSzPts val="2800"/>
              <a:buNone/>
            </a:pPr>
            <a:r>
              <a:t/>
            </a:r>
            <a:endParaRPr>
              <a:solidFill>
                <a:srgbClr val="292929"/>
              </a:solidFill>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solidFill>
                <a:srgbClr val="292929"/>
              </a:solidFill>
              <a:latin typeface="Arial"/>
              <a:ea typeface="Arial"/>
              <a:cs typeface="Arial"/>
              <a:sym typeface="Arial"/>
            </a:endParaRPr>
          </a:p>
          <a:p>
            <a:pPr indent="-76200" lvl="1" marL="685800" rtl="0" algn="l">
              <a:lnSpc>
                <a:spcPct val="90000"/>
              </a:lnSpc>
              <a:spcBef>
                <a:spcPts val="500"/>
              </a:spcBef>
              <a:spcAft>
                <a:spcPts val="0"/>
              </a:spcAft>
              <a:buClr>
                <a:schemeClr val="dk1"/>
              </a:buClr>
              <a:buSzPts val="2400"/>
              <a:buNone/>
            </a:pPr>
            <a:r>
              <a:t/>
            </a:r>
            <a:endParaRPr/>
          </a:p>
        </p:txBody>
      </p:sp>
      <p:pic>
        <p:nvPicPr>
          <p:cNvPr id="129" name="Google Shape;129;p7"/>
          <p:cNvPicPr preferRelativeResize="0"/>
          <p:nvPr/>
        </p:nvPicPr>
        <p:blipFill rotWithShape="1">
          <a:blip r:embed="rId3">
            <a:alphaModFix/>
          </a:blip>
          <a:srcRect b="0" l="0" r="0" t="0"/>
          <a:stretch/>
        </p:blipFill>
        <p:spPr>
          <a:xfrm>
            <a:off x="3790950" y="3659015"/>
            <a:ext cx="4610100" cy="1028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35" name="Google Shape;935;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374151"/>
              </a:buClr>
              <a:buSzPct val="100000"/>
              <a:buChar char="•"/>
            </a:pPr>
            <a:r>
              <a:rPr b="0" i="0" lang="en-US">
                <a:solidFill>
                  <a:srgbClr val="374151"/>
                </a:solidFill>
                <a:latin typeface="Arial"/>
                <a:ea typeface="Arial"/>
                <a:cs typeface="Arial"/>
                <a:sym typeface="Arial"/>
              </a:rPr>
              <a:t>To calculate the likelihood of a feature given a class label, Naive Bayes computes the frequency of each value of that feature for each class label. </a:t>
            </a:r>
            <a:endParaRPr/>
          </a:p>
          <a:p>
            <a:pPr indent="-228600" lvl="0" marL="228600" rtl="0" algn="l">
              <a:lnSpc>
                <a:spcPct val="90000"/>
              </a:lnSpc>
              <a:spcBef>
                <a:spcPts val="1000"/>
              </a:spcBef>
              <a:spcAft>
                <a:spcPts val="0"/>
              </a:spcAft>
              <a:buClr>
                <a:srgbClr val="374151"/>
              </a:buClr>
              <a:buSzPct val="100000"/>
              <a:buChar char="•"/>
            </a:pPr>
            <a:r>
              <a:rPr b="0" i="0" lang="en-US">
                <a:solidFill>
                  <a:srgbClr val="374151"/>
                </a:solidFill>
                <a:latin typeface="Arial"/>
                <a:ea typeface="Arial"/>
                <a:cs typeface="Arial"/>
                <a:sym typeface="Arial"/>
              </a:rPr>
              <a:t>For example, to calculate the likelihood of the "age" feature given the "Yes" class label, we count the number of times each age appears in the "Yes" class, and divide by the total number of instances in the "Yes" class. </a:t>
            </a:r>
            <a:endParaRPr/>
          </a:p>
          <a:p>
            <a:pPr indent="-228600" lvl="0" marL="228600" rtl="0" algn="l">
              <a:lnSpc>
                <a:spcPct val="90000"/>
              </a:lnSpc>
              <a:spcBef>
                <a:spcPts val="1000"/>
              </a:spcBef>
              <a:spcAft>
                <a:spcPts val="0"/>
              </a:spcAft>
              <a:buClr>
                <a:srgbClr val="374151"/>
              </a:buClr>
              <a:buSzPct val="100000"/>
              <a:buChar char="•"/>
            </a:pPr>
            <a:r>
              <a:rPr b="0" i="0" lang="en-US">
                <a:solidFill>
                  <a:srgbClr val="374151"/>
                </a:solidFill>
                <a:latin typeface="Arial"/>
                <a:ea typeface="Arial"/>
                <a:cs typeface="Arial"/>
                <a:sym typeface="Arial"/>
              </a:rPr>
              <a:t>We can then do the same for the "No" class.</a:t>
            </a:r>
            <a:endParaRPr/>
          </a:p>
          <a:p>
            <a:pPr indent="-228600" lvl="0" marL="228600" rtl="0" algn="l">
              <a:lnSpc>
                <a:spcPct val="90000"/>
              </a:lnSpc>
              <a:spcBef>
                <a:spcPts val="1000"/>
              </a:spcBef>
              <a:spcAft>
                <a:spcPts val="0"/>
              </a:spcAft>
              <a:buClr>
                <a:srgbClr val="374151"/>
              </a:buClr>
              <a:buSzPct val="100000"/>
              <a:buChar char="•"/>
            </a:pPr>
            <a:r>
              <a:rPr b="0" i="0" lang="en-US">
                <a:solidFill>
                  <a:srgbClr val="374151"/>
                </a:solidFill>
                <a:latin typeface="Arial"/>
                <a:ea typeface="Arial"/>
                <a:cs typeface="Arial"/>
                <a:sym typeface="Arial"/>
              </a:rPr>
              <a:t>In this example, we can see that all three instances in the "Yes" class have a different age value, so the frequency for each age is 1/3. </a:t>
            </a:r>
            <a:endParaRPr/>
          </a:p>
          <a:p>
            <a:pPr indent="-228600" lvl="0" marL="228600" rtl="0" algn="l">
              <a:lnSpc>
                <a:spcPct val="90000"/>
              </a:lnSpc>
              <a:spcBef>
                <a:spcPts val="1000"/>
              </a:spcBef>
              <a:spcAft>
                <a:spcPts val="0"/>
              </a:spcAft>
              <a:buClr>
                <a:srgbClr val="374151"/>
              </a:buClr>
              <a:buSzPct val="100000"/>
              <a:buChar char="•"/>
            </a:pPr>
            <a:r>
              <a:rPr b="0" i="0" lang="en-US">
                <a:solidFill>
                  <a:srgbClr val="374151"/>
                </a:solidFill>
                <a:latin typeface="Arial"/>
                <a:ea typeface="Arial"/>
                <a:cs typeface="Arial"/>
                <a:sym typeface="Arial"/>
              </a:rPr>
              <a:t>In the "No" class, there are two instances with age values of 40 and 45, respectively, so the frequency for each of these values is 1/2.</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graphicFrame>
        <p:nvGraphicFramePr>
          <p:cNvPr id="941" name="Google Shape;941;p57"/>
          <p:cNvGraphicFramePr/>
          <p:nvPr/>
        </p:nvGraphicFramePr>
        <p:xfrm>
          <a:off x="2986087" y="2904014"/>
          <a:ext cx="3000000" cy="3000000"/>
        </p:xfrm>
        <a:graphic>
          <a:graphicData uri="http://schemas.openxmlformats.org/drawingml/2006/table">
            <a:tbl>
              <a:tblPr>
                <a:noFill/>
                <a:tableStyleId>{74AAB687-F3A2-47A8-A4A2-2F6931C82A69}</a:tableStyleId>
              </a:tblPr>
              <a:tblGrid>
                <a:gridCol w="1243975"/>
                <a:gridCol w="1243975"/>
                <a:gridCol w="1243975"/>
                <a:gridCol w="1243975"/>
                <a:gridCol w="1243975"/>
              </a:tblGrid>
              <a:tr h="228600">
                <a:tc>
                  <a:txBody>
                    <a:bodyPr/>
                    <a:lstStyle/>
                    <a:p>
                      <a:pPr indent="0" lvl="0" marL="0" marR="0" rtl="0" algn="l">
                        <a:spcBef>
                          <a:spcPts val="0"/>
                        </a:spcBef>
                        <a:spcAft>
                          <a:spcPts val="0"/>
                        </a:spcAft>
                        <a:buNone/>
                      </a:pPr>
                      <a:r>
                        <a:rPr b="1" lang="en-US" sz="1800" u="none" cap="none" strike="noStrike"/>
                        <a:t>Age</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b="1" lang="en-US" sz="1800" u="none" cap="none" strike="noStrike"/>
                        <a:t>Yes Count</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b="1" lang="en-US" sz="1800" u="none" cap="none" strike="noStrike"/>
                        <a:t>Yes Freq</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b="1" lang="en-US" sz="1800" u="none" cap="none" strike="noStrike"/>
                        <a:t>No Count</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b="1" lang="en-US" sz="1800" u="none" cap="none" strike="noStrike"/>
                        <a:t>No Freq</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228600">
                <a:tc>
                  <a:txBody>
                    <a:bodyPr/>
                    <a:lstStyle/>
                    <a:p>
                      <a:pPr indent="0" lvl="0" marL="0" marR="0" rtl="0" algn="l">
                        <a:spcBef>
                          <a:spcPts val="0"/>
                        </a:spcBef>
                        <a:spcAft>
                          <a:spcPts val="0"/>
                        </a:spcAft>
                        <a:buNone/>
                      </a:pPr>
                      <a:r>
                        <a:rPr lang="en-US" sz="1800" u="none" cap="none" strike="noStrike"/>
                        <a:t>25</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1</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1/3</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228600">
                <a:tc>
                  <a:txBody>
                    <a:bodyPr/>
                    <a:lstStyle/>
                    <a:p>
                      <a:pPr indent="0" lvl="0" marL="0" marR="0" rtl="0" algn="l">
                        <a:spcBef>
                          <a:spcPts val="0"/>
                        </a:spcBef>
                        <a:spcAft>
                          <a:spcPts val="0"/>
                        </a:spcAft>
                        <a:buNone/>
                      </a:pPr>
                      <a:r>
                        <a:rPr lang="en-US" sz="1800" u="none" cap="none" strike="noStrike"/>
                        <a:t>30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1</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1/3</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228600">
                <a:tc>
                  <a:txBody>
                    <a:bodyPr/>
                    <a:lstStyle/>
                    <a:p>
                      <a:pPr indent="0" lvl="0" marL="0" marR="0" rtl="0" algn="l">
                        <a:spcBef>
                          <a:spcPts val="0"/>
                        </a:spcBef>
                        <a:spcAft>
                          <a:spcPts val="0"/>
                        </a:spcAft>
                        <a:buNone/>
                      </a:pPr>
                      <a:r>
                        <a:rPr lang="en-US" sz="1800" u="none" cap="none" strike="noStrike"/>
                        <a:t>35</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1</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1/3</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228600">
                <a:tc>
                  <a:txBody>
                    <a:bodyPr/>
                    <a:lstStyle/>
                    <a:p>
                      <a:pPr indent="0" lvl="0" marL="0" marR="0" rtl="0" algn="l">
                        <a:spcBef>
                          <a:spcPts val="0"/>
                        </a:spcBef>
                        <a:spcAft>
                          <a:spcPts val="0"/>
                        </a:spcAft>
                        <a:buNone/>
                      </a:pPr>
                      <a:r>
                        <a:rPr lang="en-US" sz="1800" u="none" cap="none" strike="noStrike"/>
                        <a:t>40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1</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1/2</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228600">
                <a:tc>
                  <a:txBody>
                    <a:bodyPr/>
                    <a:lstStyle/>
                    <a:p>
                      <a:pPr indent="0" lvl="0" marL="0" marR="0" rtl="0" algn="l">
                        <a:spcBef>
                          <a:spcPts val="0"/>
                        </a:spcBef>
                        <a:spcAft>
                          <a:spcPts val="0"/>
                        </a:spcAft>
                        <a:buNone/>
                      </a:pPr>
                      <a:r>
                        <a:rPr lang="en-US" sz="1800" u="none" cap="none" strike="noStrike"/>
                        <a:t>45</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0</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1</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l">
                        <a:spcBef>
                          <a:spcPts val="0"/>
                        </a:spcBef>
                        <a:spcAft>
                          <a:spcPts val="0"/>
                        </a:spcAft>
                        <a:buNone/>
                      </a:pPr>
                      <a:r>
                        <a:rPr lang="en-US" sz="1800" u="none" cap="none" strike="noStrike"/>
                        <a:t>1/2</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947" name="Google Shape;947;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74151"/>
              </a:buClr>
              <a:buSzPts val="2800"/>
              <a:buChar char="•"/>
            </a:pPr>
            <a:r>
              <a:rPr b="0" i="0" lang="en-US">
                <a:solidFill>
                  <a:srgbClr val="374151"/>
                </a:solidFill>
                <a:latin typeface="Arial"/>
                <a:ea typeface="Arial"/>
                <a:cs typeface="Arial"/>
                <a:sym typeface="Arial"/>
              </a:rPr>
              <a:t>We can then do the same calculation for the "income" feature given each class label, and obtain the likelihood probabilities for each feature and class label. </a:t>
            </a:r>
            <a:endParaRPr/>
          </a:p>
          <a:p>
            <a:pPr indent="-228600" lvl="0" marL="228600" rtl="0" algn="l">
              <a:lnSpc>
                <a:spcPct val="90000"/>
              </a:lnSpc>
              <a:spcBef>
                <a:spcPts val="1000"/>
              </a:spcBef>
              <a:spcAft>
                <a:spcPts val="0"/>
              </a:spcAft>
              <a:buClr>
                <a:srgbClr val="374151"/>
              </a:buClr>
              <a:buSzPts val="2800"/>
              <a:buChar char="•"/>
            </a:pPr>
            <a:r>
              <a:rPr b="0" i="0" lang="en-US">
                <a:solidFill>
                  <a:srgbClr val="374151"/>
                </a:solidFill>
                <a:latin typeface="Arial"/>
                <a:ea typeface="Arial"/>
                <a:cs typeface="Arial"/>
                <a:sym typeface="Arial"/>
              </a:rPr>
              <a:t>These likelihood probabilities can then be combined with the prior probabilities of each class to compute the posterior probabilities and make predictions for new instances.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2121"/>
              </a:buClr>
              <a:buSzPts val="4400"/>
              <a:buFont typeface="Roboto"/>
              <a:buNone/>
            </a:pPr>
            <a:r>
              <a:rPr b="0" i="0" lang="en-US">
                <a:solidFill>
                  <a:srgbClr val="212121"/>
                </a:solidFill>
                <a:latin typeface="Roboto"/>
                <a:ea typeface="Roboto"/>
                <a:cs typeface="Roboto"/>
                <a:sym typeface="Roboto"/>
              </a:rPr>
              <a:t>Importing the libraries</a:t>
            </a:r>
            <a:br>
              <a:rPr b="0" i="0" lang="en-US">
                <a:solidFill>
                  <a:srgbClr val="212121"/>
                </a:solidFill>
                <a:latin typeface="Roboto"/>
                <a:ea typeface="Roboto"/>
                <a:cs typeface="Roboto"/>
                <a:sym typeface="Roboto"/>
              </a:rPr>
            </a:br>
            <a:endParaRPr/>
          </a:p>
        </p:txBody>
      </p:sp>
      <p:sp>
        <p:nvSpPr>
          <p:cNvPr id="953" name="Google Shape;953;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F00DB"/>
              </a:buClr>
              <a:buSzPts val="2800"/>
              <a:buChar char="•"/>
            </a:pPr>
            <a:r>
              <a:rPr b="0" lang="en-US">
                <a:solidFill>
                  <a:srgbClr val="AF00DB"/>
                </a:solidFill>
                <a:latin typeface="Courier New"/>
                <a:ea typeface="Courier New"/>
                <a:cs typeface="Courier New"/>
                <a:sym typeface="Courier New"/>
              </a:rPr>
              <a:t>import</a:t>
            </a:r>
            <a:r>
              <a:rPr b="0" lang="en-US">
                <a:solidFill>
                  <a:srgbClr val="000000"/>
                </a:solidFill>
                <a:latin typeface="Courier New"/>
                <a:ea typeface="Courier New"/>
                <a:cs typeface="Courier New"/>
                <a:sym typeface="Courier New"/>
              </a:rPr>
              <a:t> numpy </a:t>
            </a:r>
            <a:r>
              <a:rPr b="0" lang="en-US">
                <a:solidFill>
                  <a:srgbClr val="AF00DB"/>
                </a:solidFill>
                <a:latin typeface="Courier New"/>
                <a:ea typeface="Courier New"/>
                <a:cs typeface="Courier New"/>
                <a:sym typeface="Courier New"/>
              </a:rPr>
              <a:t>as</a:t>
            </a:r>
            <a:r>
              <a:rPr b="0" lang="en-US">
                <a:solidFill>
                  <a:srgbClr val="000000"/>
                </a:solidFill>
                <a:latin typeface="Courier New"/>
                <a:ea typeface="Courier New"/>
                <a:cs typeface="Courier New"/>
                <a:sym typeface="Courier New"/>
              </a:rPr>
              <a:t> np</a:t>
            </a:r>
            <a:endParaRPr/>
          </a:p>
          <a:p>
            <a:pPr indent="-228600" lvl="0" marL="228600" rtl="0" algn="l">
              <a:lnSpc>
                <a:spcPct val="90000"/>
              </a:lnSpc>
              <a:spcBef>
                <a:spcPts val="1000"/>
              </a:spcBef>
              <a:spcAft>
                <a:spcPts val="0"/>
              </a:spcAft>
              <a:buClr>
                <a:srgbClr val="AF00DB"/>
              </a:buClr>
              <a:buSzPts val="2800"/>
              <a:buChar char="•"/>
            </a:pPr>
            <a:r>
              <a:rPr b="0" lang="en-US">
                <a:solidFill>
                  <a:srgbClr val="AF00DB"/>
                </a:solidFill>
                <a:latin typeface="Courier New"/>
                <a:ea typeface="Courier New"/>
                <a:cs typeface="Courier New"/>
                <a:sym typeface="Courier New"/>
              </a:rPr>
              <a:t>import</a:t>
            </a:r>
            <a:r>
              <a:rPr b="0" lang="en-US">
                <a:solidFill>
                  <a:srgbClr val="000000"/>
                </a:solidFill>
                <a:latin typeface="Courier New"/>
                <a:ea typeface="Courier New"/>
                <a:cs typeface="Courier New"/>
                <a:sym typeface="Courier New"/>
              </a:rPr>
              <a:t> matplotlib.pyplot </a:t>
            </a:r>
            <a:r>
              <a:rPr b="0" lang="en-US">
                <a:solidFill>
                  <a:srgbClr val="AF00DB"/>
                </a:solidFill>
                <a:latin typeface="Courier New"/>
                <a:ea typeface="Courier New"/>
                <a:cs typeface="Courier New"/>
                <a:sym typeface="Courier New"/>
              </a:rPr>
              <a:t>as</a:t>
            </a:r>
            <a:r>
              <a:rPr b="0" lang="en-US">
                <a:solidFill>
                  <a:srgbClr val="000000"/>
                </a:solidFill>
                <a:latin typeface="Courier New"/>
                <a:ea typeface="Courier New"/>
                <a:cs typeface="Courier New"/>
                <a:sym typeface="Courier New"/>
              </a:rPr>
              <a:t> plt</a:t>
            </a:r>
            <a:endParaRPr b="0">
              <a:solidFill>
                <a:srgbClr val="000000"/>
              </a:solidFill>
              <a:latin typeface="Courier New"/>
              <a:ea typeface="Courier New"/>
              <a:cs typeface="Courier New"/>
              <a:sym typeface="Courier New"/>
            </a:endParaRPr>
          </a:p>
          <a:p>
            <a:pPr indent="-228600" lvl="0" marL="228600" rtl="0" algn="l">
              <a:lnSpc>
                <a:spcPct val="90000"/>
              </a:lnSpc>
              <a:spcBef>
                <a:spcPts val="1000"/>
              </a:spcBef>
              <a:spcAft>
                <a:spcPts val="0"/>
              </a:spcAft>
              <a:buClr>
                <a:srgbClr val="AF00DB"/>
              </a:buClr>
              <a:buSzPts val="2800"/>
              <a:buChar char="•"/>
            </a:pPr>
            <a:r>
              <a:rPr b="0" lang="en-US">
                <a:solidFill>
                  <a:srgbClr val="AF00DB"/>
                </a:solidFill>
                <a:latin typeface="Courier New"/>
                <a:ea typeface="Courier New"/>
                <a:cs typeface="Courier New"/>
                <a:sym typeface="Courier New"/>
              </a:rPr>
              <a:t>import</a:t>
            </a:r>
            <a:r>
              <a:rPr b="0" lang="en-US">
                <a:solidFill>
                  <a:srgbClr val="000000"/>
                </a:solidFill>
                <a:latin typeface="Courier New"/>
                <a:ea typeface="Courier New"/>
                <a:cs typeface="Courier New"/>
                <a:sym typeface="Courier New"/>
              </a:rPr>
              <a:t> pandas </a:t>
            </a:r>
            <a:r>
              <a:rPr b="0" lang="en-US">
                <a:solidFill>
                  <a:srgbClr val="AF00DB"/>
                </a:solidFill>
                <a:latin typeface="Courier New"/>
                <a:ea typeface="Courier New"/>
                <a:cs typeface="Courier New"/>
                <a:sym typeface="Courier New"/>
              </a:rPr>
              <a:t>as</a:t>
            </a:r>
            <a:r>
              <a:rPr b="0" lang="en-US">
                <a:solidFill>
                  <a:srgbClr val="000000"/>
                </a:solidFill>
                <a:latin typeface="Courier New"/>
                <a:ea typeface="Courier New"/>
                <a:cs typeface="Courier New"/>
                <a:sym typeface="Courier New"/>
              </a:rPr>
              <a:t> pd</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Importing the dataset</a:t>
            </a:r>
            <a:br>
              <a:rPr lang="en-US"/>
            </a:br>
            <a:endParaRPr/>
          </a:p>
        </p:txBody>
      </p:sp>
      <p:sp>
        <p:nvSpPr>
          <p:cNvPr id="959" name="Google Shape;959;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dataset = pd.read_csv('Social_Network_Ads.csv’)</a:t>
            </a:r>
            <a:endParaRPr/>
          </a:p>
          <a:p>
            <a:pPr indent="0" lvl="0" marL="0" rtl="0" algn="l">
              <a:lnSpc>
                <a:spcPct val="90000"/>
              </a:lnSpc>
              <a:spcBef>
                <a:spcPts val="1000"/>
              </a:spcBef>
              <a:spcAft>
                <a:spcPts val="0"/>
              </a:spcAft>
              <a:buClr>
                <a:schemeClr val="dk1"/>
              </a:buClr>
              <a:buSzPts val="2800"/>
              <a:buNone/>
            </a:pPr>
            <a:r>
              <a:rPr lang="en-US"/>
              <a:t>x = dataset.iloc[:, :-1].values</a:t>
            </a:r>
            <a:endParaRPr/>
          </a:p>
          <a:p>
            <a:pPr indent="0" lvl="0" marL="0" rtl="0" algn="l">
              <a:lnSpc>
                <a:spcPct val="90000"/>
              </a:lnSpc>
              <a:spcBef>
                <a:spcPts val="1000"/>
              </a:spcBef>
              <a:spcAft>
                <a:spcPts val="0"/>
              </a:spcAft>
              <a:buClr>
                <a:schemeClr val="dk1"/>
              </a:buClr>
              <a:buSzPts val="2800"/>
              <a:buNone/>
            </a:pPr>
            <a:r>
              <a:rPr lang="en-US"/>
              <a:t>y = dataset.iloc[:, -1].values</a:t>
            </a:r>
            <a:endParaRPr/>
          </a:p>
          <a:p>
            <a:pPr indent="0" lvl="0" marL="0" rtl="0" algn="l">
              <a:lnSpc>
                <a:spcPct val="90000"/>
              </a:lnSpc>
              <a:spcBef>
                <a:spcPts val="1000"/>
              </a:spcBef>
              <a:spcAft>
                <a:spcPts val="0"/>
              </a:spcAft>
              <a:buClr>
                <a:schemeClr val="dk1"/>
              </a:buClr>
              <a:buSzPts val="2800"/>
              <a:buNone/>
            </a:pPr>
            <a:r>
              <a:t/>
            </a:r>
            <a:endParaRPr/>
          </a:p>
        </p:txBody>
      </p:sp>
      <p:sp>
        <p:nvSpPr>
          <p:cNvPr id="960" name="Google Shape;960;p60"/>
          <p:cNvSpPr/>
          <p:nvPr/>
        </p:nvSpPr>
        <p:spPr>
          <a:xfrm>
            <a:off x="5745480" y="2391311"/>
            <a:ext cx="6141720"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Age	EstimatedSalary	Purchased	</a:t>
            </a:r>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19		19000			0	</a:t>
            </a:r>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35		20000			0	</a:t>
            </a:r>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26		43000			0	</a:t>
            </a:r>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27		57000			0	</a:t>
            </a:r>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19		76000			0	</a:t>
            </a:r>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27		58000			0	</a:t>
            </a:r>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27		84000			0	</a:t>
            </a:r>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32		150000		1	</a:t>
            </a:r>
            <a:endParaRPr/>
          </a:p>
          <a:p>
            <a:pPr indent="0" lvl="0" marL="0" marR="0" rtl="0" algn="l">
              <a:spcBef>
                <a:spcPts val="0"/>
              </a:spcBef>
              <a:spcAft>
                <a:spcPts val="0"/>
              </a:spcAft>
              <a:buNone/>
            </a:pPr>
            <a:r>
              <a:rPr lang="en-US" sz="2400">
                <a:solidFill>
                  <a:srgbClr val="000000"/>
                </a:solidFill>
                <a:latin typeface="Calibri"/>
                <a:ea typeface="Calibri"/>
                <a:cs typeface="Calibri"/>
                <a:sym typeface="Calibri"/>
              </a:rPr>
              <a:t>25		33000			0	</a:t>
            </a:r>
            <a:endParaRPr/>
          </a:p>
        </p:txBody>
      </p:sp>
      <p:sp>
        <p:nvSpPr>
          <p:cNvPr id="961" name="Google Shape;961;p60"/>
          <p:cNvSpPr txBox="1"/>
          <p:nvPr/>
        </p:nvSpPr>
        <p:spPr>
          <a:xfrm>
            <a:off x="6598920" y="6176963"/>
            <a:ext cx="33832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Total- 1000 entries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2121"/>
              </a:buClr>
              <a:buSzPts val="4400"/>
              <a:buFont typeface="Roboto"/>
              <a:buNone/>
            </a:pPr>
            <a:r>
              <a:rPr b="0" i="0" lang="en-US">
                <a:solidFill>
                  <a:srgbClr val="212121"/>
                </a:solidFill>
                <a:latin typeface="Roboto"/>
                <a:ea typeface="Roboto"/>
                <a:cs typeface="Roboto"/>
                <a:sym typeface="Roboto"/>
              </a:rPr>
              <a:t>Splitting the dataset into the Training set and Test set</a:t>
            </a:r>
            <a:endParaRPr/>
          </a:p>
        </p:txBody>
      </p:sp>
      <p:sp>
        <p:nvSpPr>
          <p:cNvPr id="967" name="Google Shape;967;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F00DB"/>
              </a:buClr>
              <a:buSzPts val="2800"/>
              <a:buChar char="•"/>
            </a:pPr>
            <a:r>
              <a:rPr b="0" lang="en-US">
                <a:solidFill>
                  <a:srgbClr val="AF00DB"/>
                </a:solidFill>
                <a:latin typeface="Courier New"/>
                <a:ea typeface="Courier New"/>
                <a:cs typeface="Courier New"/>
                <a:sym typeface="Courier New"/>
              </a:rPr>
              <a:t>from</a:t>
            </a:r>
            <a:r>
              <a:rPr b="0" lang="en-US">
                <a:solidFill>
                  <a:srgbClr val="000000"/>
                </a:solidFill>
                <a:latin typeface="Courier New"/>
                <a:ea typeface="Courier New"/>
                <a:cs typeface="Courier New"/>
                <a:sym typeface="Courier New"/>
              </a:rPr>
              <a:t> sklearn.model_selection </a:t>
            </a:r>
            <a:r>
              <a:rPr b="0" lang="en-US">
                <a:solidFill>
                  <a:srgbClr val="AF00DB"/>
                </a:solidFill>
                <a:latin typeface="Courier New"/>
                <a:ea typeface="Courier New"/>
                <a:cs typeface="Courier New"/>
                <a:sym typeface="Courier New"/>
              </a:rPr>
              <a:t>import</a:t>
            </a:r>
            <a:r>
              <a:rPr b="0" lang="en-US">
                <a:solidFill>
                  <a:srgbClr val="000000"/>
                </a:solidFill>
                <a:latin typeface="Courier New"/>
                <a:ea typeface="Courier New"/>
                <a:cs typeface="Courier New"/>
                <a:sym typeface="Courier New"/>
              </a:rPr>
              <a:t> train_test_split</a:t>
            </a:r>
            <a:endParaRPr b="0">
              <a:solidFill>
                <a:srgbClr val="000000"/>
              </a:solidFill>
              <a:latin typeface="Courier New"/>
              <a:ea typeface="Courier New"/>
              <a:cs typeface="Courier New"/>
              <a:sym typeface="Courier New"/>
            </a:endParaRPr>
          </a:p>
          <a:p>
            <a:pPr indent="-228600" lvl="0" marL="228600" rtl="0" algn="l">
              <a:lnSpc>
                <a:spcPct val="90000"/>
              </a:lnSpc>
              <a:spcBef>
                <a:spcPts val="1000"/>
              </a:spcBef>
              <a:spcAft>
                <a:spcPts val="0"/>
              </a:spcAft>
              <a:buClr>
                <a:srgbClr val="000000"/>
              </a:buClr>
              <a:buSzPts val="2800"/>
              <a:buChar char="•"/>
            </a:pPr>
            <a:r>
              <a:rPr b="0" lang="en-US">
                <a:solidFill>
                  <a:srgbClr val="000000"/>
                </a:solidFill>
                <a:latin typeface="Courier New"/>
                <a:ea typeface="Courier New"/>
                <a:cs typeface="Courier New"/>
                <a:sym typeface="Courier New"/>
              </a:rPr>
              <a:t>X_train, X_test, y_train, y_test = train_test_split(X, y, test_size = </a:t>
            </a:r>
            <a:r>
              <a:rPr b="0" lang="en-US">
                <a:solidFill>
                  <a:srgbClr val="09885A"/>
                </a:solidFill>
                <a:latin typeface="Courier New"/>
                <a:ea typeface="Courier New"/>
                <a:cs typeface="Courier New"/>
                <a:sym typeface="Courier New"/>
              </a:rPr>
              <a:t>0.25</a:t>
            </a:r>
            <a:r>
              <a:rPr b="0" lang="en-US">
                <a:solidFill>
                  <a:srgbClr val="000000"/>
                </a:solidFill>
                <a:latin typeface="Courier New"/>
                <a:ea typeface="Courier New"/>
                <a:cs typeface="Courier New"/>
                <a:sym typeface="Courier New"/>
              </a:rPr>
              <a:t>, random_state = </a:t>
            </a:r>
            <a:r>
              <a:rPr b="0" lang="en-US">
                <a:solidFill>
                  <a:srgbClr val="09885A"/>
                </a:solidFill>
                <a:latin typeface="Courier New"/>
                <a:ea typeface="Courier New"/>
                <a:cs typeface="Courier New"/>
                <a:sym typeface="Courier New"/>
              </a:rPr>
              <a:t>0</a:t>
            </a:r>
            <a:r>
              <a:rPr b="0" lang="en-US">
                <a:solidFill>
                  <a:srgbClr val="000000"/>
                </a:solidFill>
                <a:latin typeface="Courier New"/>
                <a:ea typeface="Courier New"/>
                <a:cs typeface="Courier New"/>
                <a:sym typeface="Courier New"/>
              </a:rPr>
              <a: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2121"/>
              </a:buClr>
              <a:buSzPts val="4400"/>
              <a:buFont typeface="Roboto"/>
              <a:buNone/>
            </a:pPr>
            <a:r>
              <a:rPr b="0" i="0" lang="en-US">
                <a:solidFill>
                  <a:srgbClr val="212121"/>
                </a:solidFill>
                <a:latin typeface="Roboto"/>
                <a:ea typeface="Roboto"/>
                <a:cs typeface="Roboto"/>
                <a:sym typeface="Roboto"/>
              </a:rPr>
              <a:t>Feature Scaling</a:t>
            </a:r>
            <a:endParaRPr/>
          </a:p>
        </p:txBody>
      </p:sp>
      <p:sp>
        <p:nvSpPr>
          <p:cNvPr id="973" name="Google Shape;973;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F00DB"/>
              </a:buClr>
              <a:buSzPts val="2800"/>
              <a:buChar char="•"/>
            </a:pPr>
            <a:r>
              <a:rPr b="0" lang="en-US">
                <a:solidFill>
                  <a:srgbClr val="AF00DB"/>
                </a:solidFill>
                <a:latin typeface="Courier New"/>
                <a:ea typeface="Courier New"/>
                <a:cs typeface="Courier New"/>
                <a:sym typeface="Courier New"/>
              </a:rPr>
              <a:t>from</a:t>
            </a:r>
            <a:r>
              <a:rPr b="0" lang="en-US">
                <a:solidFill>
                  <a:srgbClr val="000000"/>
                </a:solidFill>
                <a:latin typeface="Courier New"/>
                <a:ea typeface="Courier New"/>
                <a:cs typeface="Courier New"/>
                <a:sym typeface="Courier New"/>
              </a:rPr>
              <a:t> sklearn.preprocessing </a:t>
            </a:r>
            <a:r>
              <a:rPr b="0" lang="en-US">
                <a:solidFill>
                  <a:srgbClr val="AF00DB"/>
                </a:solidFill>
                <a:latin typeface="Courier New"/>
                <a:ea typeface="Courier New"/>
                <a:cs typeface="Courier New"/>
                <a:sym typeface="Courier New"/>
              </a:rPr>
              <a:t>import</a:t>
            </a:r>
            <a:r>
              <a:rPr b="0" lang="en-US">
                <a:solidFill>
                  <a:srgbClr val="000000"/>
                </a:solidFill>
                <a:latin typeface="Courier New"/>
                <a:ea typeface="Courier New"/>
                <a:cs typeface="Courier New"/>
                <a:sym typeface="Courier New"/>
              </a:rPr>
              <a:t> StandardScaler</a:t>
            </a:r>
            <a:endParaRPr b="0">
              <a:solidFill>
                <a:srgbClr val="000000"/>
              </a:solidFill>
              <a:latin typeface="Courier New"/>
              <a:ea typeface="Courier New"/>
              <a:cs typeface="Courier New"/>
              <a:sym typeface="Courier New"/>
            </a:endParaRPr>
          </a:p>
          <a:p>
            <a:pPr indent="-228600" lvl="0" marL="228600" rtl="0" algn="l">
              <a:lnSpc>
                <a:spcPct val="90000"/>
              </a:lnSpc>
              <a:spcBef>
                <a:spcPts val="1000"/>
              </a:spcBef>
              <a:spcAft>
                <a:spcPts val="0"/>
              </a:spcAft>
              <a:buClr>
                <a:srgbClr val="000000"/>
              </a:buClr>
              <a:buSzPts val="2800"/>
              <a:buChar char="•"/>
            </a:pPr>
            <a:r>
              <a:rPr b="0" lang="en-US">
                <a:solidFill>
                  <a:srgbClr val="000000"/>
                </a:solidFill>
                <a:latin typeface="Courier New"/>
                <a:ea typeface="Courier New"/>
                <a:cs typeface="Courier New"/>
                <a:sym typeface="Courier New"/>
              </a:rPr>
              <a:t>sc = StandardScaler()</a:t>
            </a:r>
            <a:endParaRPr/>
          </a:p>
          <a:p>
            <a:pPr indent="-228600" lvl="0" marL="228600" rtl="0" algn="l">
              <a:lnSpc>
                <a:spcPct val="90000"/>
              </a:lnSpc>
              <a:spcBef>
                <a:spcPts val="1000"/>
              </a:spcBef>
              <a:spcAft>
                <a:spcPts val="0"/>
              </a:spcAft>
              <a:buClr>
                <a:srgbClr val="000000"/>
              </a:buClr>
              <a:buSzPts val="2800"/>
              <a:buChar char="•"/>
            </a:pPr>
            <a:r>
              <a:rPr b="0" lang="en-US">
                <a:solidFill>
                  <a:srgbClr val="000000"/>
                </a:solidFill>
                <a:latin typeface="Courier New"/>
                <a:ea typeface="Courier New"/>
                <a:cs typeface="Courier New"/>
                <a:sym typeface="Courier New"/>
              </a:rPr>
              <a:t>X_train = sc.fit_transform(X_train)</a:t>
            </a:r>
            <a:endParaRPr/>
          </a:p>
          <a:p>
            <a:pPr indent="-228600" lvl="0" marL="228600" rtl="0" algn="l">
              <a:lnSpc>
                <a:spcPct val="90000"/>
              </a:lnSpc>
              <a:spcBef>
                <a:spcPts val="1000"/>
              </a:spcBef>
              <a:spcAft>
                <a:spcPts val="0"/>
              </a:spcAft>
              <a:buClr>
                <a:srgbClr val="000000"/>
              </a:buClr>
              <a:buSzPts val="2800"/>
              <a:buChar char="•"/>
            </a:pPr>
            <a:r>
              <a:rPr b="0" lang="en-US">
                <a:solidFill>
                  <a:srgbClr val="000000"/>
                </a:solidFill>
                <a:latin typeface="Courier New"/>
                <a:ea typeface="Courier New"/>
                <a:cs typeface="Courier New"/>
                <a:sym typeface="Courier New"/>
              </a:rPr>
              <a:t>X_test = sc.transform(X_test)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2121"/>
              </a:buClr>
              <a:buSzPts val="4400"/>
              <a:buFont typeface="Roboto"/>
              <a:buNone/>
            </a:pPr>
            <a:r>
              <a:rPr b="0" i="0" lang="en-US">
                <a:solidFill>
                  <a:srgbClr val="212121"/>
                </a:solidFill>
                <a:latin typeface="Roboto"/>
                <a:ea typeface="Roboto"/>
                <a:cs typeface="Roboto"/>
                <a:sym typeface="Roboto"/>
              </a:rPr>
              <a:t>Training the Naive Bayes model on the Training set</a:t>
            </a:r>
            <a:endParaRPr/>
          </a:p>
        </p:txBody>
      </p:sp>
      <p:sp>
        <p:nvSpPr>
          <p:cNvPr id="979" name="Google Shape;979;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F00DB"/>
              </a:buClr>
              <a:buSzPts val="2800"/>
              <a:buChar char="•"/>
            </a:pPr>
            <a:r>
              <a:rPr b="0" lang="en-US">
                <a:solidFill>
                  <a:srgbClr val="AF00DB"/>
                </a:solidFill>
                <a:latin typeface="Courier New"/>
                <a:ea typeface="Courier New"/>
                <a:cs typeface="Courier New"/>
                <a:sym typeface="Courier New"/>
              </a:rPr>
              <a:t>from</a:t>
            </a:r>
            <a:r>
              <a:rPr b="0" lang="en-US">
                <a:solidFill>
                  <a:srgbClr val="000000"/>
                </a:solidFill>
                <a:latin typeface="Courier New"/>
                <a:ea typeface="Courier New"/>
                <a:cs typeface="Courier New"/>
                <a:sym typeface="Courier New"/>
              </a:rPr>
              <a:t> sklearn.naive_bayes </a:t>
            </a:r>
            <a:r>
              <a:rPr b="0" lang="en-US">
                <a:solidFill>
                  <a:srgbClr val="AF00DB"/>
                </a:solidFill>
                <a:latin typeface="Courier New"/>
                <a:ea typeface="Courier New"/>
                <a:cs typeface="Courier New"/>
                <a:sym typeface="Courier New"/>
              </a:rPr>
              <a:t>import</a:t>
            </a:r>
            <a:r>
              <a:rPr b="0" lang="en-US">
                <a:solidFill>
                  <a:srgbClr val="000000"/>
                </a:solidFill>
                <a:latin typeface="Courier New"/>
                <a:ea typeface="Courier New"/>
                <a:cs typeface="Courier New"/>
                <a:sym typeface="Courier New"/>
              </a:rPr>
              <a:t> GaussianNB</a:t>
            </a:r>
            <a:endParaRPr b="0">
              <a:solidFill>
                <a:srgbClr val="000000"/>
              </a:solidFill>
              <a:latin typeface="Courier New"/>
              <a:ea typeface="Courier New"/>
              <a:cs typeface="Courier New"/>
              <a:sym typeface="Courier New"/>
            </a:endParaRPr>
          </a:p>
          <a:p>
            <a:pPr indent="-228600" lvl="0" marL="228600" rtl="0" algn="l">
              <a:lnSpc>
                <a:spcPct val="90000"/>
              </a:lnSpc>
              <a:spcBef>
                <a:spcPts val="1000"/>
              </a:spcBef>
              <a:spcAft>
                <a:spcPts val="0"/>
              </a:spcAft>
              <a:buClr>
                <a:srgbClr val="000000"/>
              </a:buClr>
              <a:buSzPts val="2800"/>
              <a:buChar char="•"/>
            </a:pPr>
            <a:r>
              <a:rPr b="0" lang="en-US">
                <a:solidFill>
                  <a:srgbClr val="000000"/>
                </a:solidFill>
                <a:latin typeface="Courier New"/>
                <a:ea typeface="Courier New"/>
                <a:cs typeface="Courier New"/>
                <a:sym typeface="Courier New"/>
              </a:rPr>
              <a:t>classifier = GaussianNB()</a:t>
            </a:r>
            <a:endParaRPr/>
          </a:p>
          <a:p>
            <a:pPr indent="-228600" lvl="0" marL="228600" rtl="0" algn="l">
              <a:lnSpc>
                <a:spcPct val="90000"/>
              </a:lnSpc>
              <a:spcBef>
                <a:spcPts val="1000"/>
              </a:spcBef>
              <a:spcAft>
                <a:spcPts val="0"/>
              </a:spcAft>
              <a:buClr>
                <a:srgbClr val="000000"/>
              </a:buClr>
              <a:buSzPts val="2800"/>
              <a:buChar char="•"/>
            </a:pPr>
            <a:r>
              <a:rPr b="0" lang="en-US">
                <a:solidFill>
                  <a:srgbClr val="000000"/>
                </a:solidFill>
                <a:latin typeface="Courier New"/>
                <a:ea typeface="Courier New"/>
                <a:cs typeface="Courier New"/>
                <a:sym typeface="Courier New"/>
              </a:rPr>
              <a:t>classifier.fit(X_train, y_train)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2121"/>
              </a:buClr>
              <a:buSzPts val="4400"/>
              <a:buFont typeface="Arial"/>
              <a:buNone/>
            </a:pPr>
            <a:r>
              <a:rPr b="0" i="0" lang="en-US">
                <a:solidFill>
                  <a:srgbClr val="212121"/>
                </a:solidFill>
                <a:latin typeface="Arial"/>
                <a:ea typeface="Arial"/>
                <a:cs typeface="Arial"/>
                <a:sym typeface="Arial"/>
              </a:rPr>
              <a:t>Predicting the Test set results</a:t>
            </a:r>
            <a:endParaRPr/>
          </a:p>
        </p:txBody>
      </p:sp>
      <p:sp>
        <p:nvSpPr>
          <p:cNvPr id="985" name="Google Shape;985;p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800"/>
              <a:buChar char="•"/>
            </a:pPr>
            <a:r>
              <a:rPr b="0" lang="en-US">
                <a:solidFill>
                  <a:srgbClr val="000000"/>
                </a:solidFill>
                <a:latin typeface="Courier New"/>
                <a:ea typeface="Courier New"/>
                <a:cs typeface="Courier New"/>
                <a:sym typeface="Courier New"/>
              </a:rPr>
              <a:t>y_pred = classifier.predict(X_test)</a:t>
            </a:r>
            <a:endParaRPr/>
          </a:p>
          <a:p>
            <a:pPr indent="-228600" lvl="0" marL="228600" rtl="0" algn="l">
              <a:lnSpc>
                <a:spcPct val="90000"/>
              </a:lnSpc>
              <a:spcBef>
                <a:spcPts val="1000"/>
              </a:spcBef>
              <a:spcAft>
                <a:spcPts val="0"/>
              </a:spcAft>
              <a:buClr>
                <a:srgbClr val="795E26"/>
              </a:buClr>
              <a:buSzPts val="2800"/>
              <a:buChar char="•"/>
            </a:pPr>
            <a:r>
              <a:rPr b="0" lang="en-US">
                <a:solidFill>
                  <a:srgbClr val="795E26"/>
                </a:solidFill>
                <a:latin typeface="Courier New"/>
                <a:ea typeface="Courier New"/>
                <a:cs typeface="Courier New"/>
                <a:sym typeface="Courier New"/>
              </a:rPr>
              <a:t>print</a:t>
            </a:r>
            <a:r>
              <a:rPr b="0" lang="en-US">
                <a:solidFill>
                  <a:srgbClr val="000000"/>
                </a:solidFill>
                <a:latin typeface="Courier New"/>
                <a:ea typeface="Courier New"/>
                <a:cs typeface="Courier New"/>
                <a:sym typeface="Courier New"/>
              </a:rPr>
              <a:t>(np.concatenate((y_pred.reshape(</a:t>
            </a:r>
            <a:r>
              <a:rPr b="0" lang="en-US">
                <a:solidFill>
                  <a:srgbClr val="795E26"/>
                </a:solidFill>
                <a:latin typeface="Courier New"/>
                <a:ea typeface="Courier New"/>
                <a:cs typeface="Courier New"/>
                <a:sym typeface="Courier New"/>
              </a:rPr>
              <a:t>len</a:t>
            </a:r>
            <a:r>
              <a:rPr b="0" lang="en-US">
                <a:solidFill>
                  <a:srgbClr val="000000"/>
                </a:solidFill>
                <a:latin typeface="Courier New"/>
                <a:ea typeface="Courier New"/>
                <a:cs typeface="Courier New"/>
                <a:sym typeface="Courier New"/>
              </a:rPr>
              <a:t>(y_pred),</a:t>
            </a:r>
            <a:r>
              <a:rPr b="0" lang="en-US">
                <a:solidFill>
                  <a:srgbClr val="09885A"/>
                </a:solidFill>
                <a:latin typeface="Courier New"/>
                <a:ea typeface="Courier New"/>
                <a:cs typeface="Courier New"/>
                <a:sym typeface="Courier New"/>
              </a:rPr>
              <a:t>1</a:t>
            </a:r>
            <a:r>
              <a:rPr b="0" lang="en-US">
                <a:solidFill>
                  <a:srgbClr val="000000"/>
                </a:solidFill>
                <a:latin typeface="Courier New"/>
                <a:ea typeface="Courier New"/>
                <a:cs typeface="Courier New"/>
                <a:sym typeface="Courier New"/>
              </a:rPr>
              <a:t>), y_test.reshape(</a:t>
            </a:r>
            <a:r>
              <a:rPr b="0" lang="en-US">
                <a:solidFill>
                  <a:srgbClr val="795E26"/>
                </a:solidFill>
                <a:latin typeface="Courier New"/>
                <a:ea typeface="Courier New"/>
                <a:cs typeface="Courier New"/>
                <a:sym typeface="Courier New"/>
              </a:rPr>
              <a:t>len</a:t>
            </a:r>
            <a:r>
              <a:rPr b="0" lang="en-US">
                <a:solidFill>
                  <a:srgbClr val="000000"/>
                </a:solidFill>
                <a:latin typeface="Courier New"/>
                <a:ea typeface="Courier New"/>
                <a:cs typeface="Courier New"/>
                <a:sym typeface="Courier New"/>
              </a:rPr>
              <a:t>(y_test),</a:t>
            </a:r>
            <a:r>
              <a:rPr b="0" lang="en-US">
                <a:solidFill>
                  <a:srgbClr val="09885A"/>
                </a:solidFill>
                <a:latin typeface="Courier New"/>
                <a:ea typeface="Courier New"/>
                <a:cs typeface="Courier New"/>
                <a:sym typeface="Courier New"/>
              </a:rPr>
              <a:t>1</a:t>
            </a:r>
            <a:r>
              <a:rPr b="0" lang="en-US">
                <a:solidFill>
                  <a:srgbClr val="000000"/>
                </a:solidFill>
                <a:latin typeface="Courier New"/>
                <a:ea typeface="Courier New"/>
                <a:cs typeface="Courier New"/>
                <a:sym typeface="Courier New"/>
              </a:rPr>
              <a:t>)),</a:t>
            </a:r>
            <a:r>
              <a:rPr b="0" lang="en-US">
                <a:solidFill>
                  <a:srgbClr val="09885A"/>
                </a:solidFill>
                <a:latin typeface="Courier New"/>
                <a:ea typeface="Courier New"/>
                <a:cs typeface="Courier New"/>
                <a:sym typeface="Courier New"/>
              </a:rPr>
              <a:t>1</a:t>
            </a:r>
            <a:r>
              <a:rPr b="0" lang="en-US">
                <a:solidFill>
                  <a:srgbClr val="000000"/>
                </a:solidFill>
                <a:latin typeface="Courier New"/>
                <a:ea typeface="Courier New"/>
                <a:cs typeface="Courier New"/>
                <a:sym typeface="Courier New"/>
              </a:rPr>
              <a:t>))</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2121"/>
              </a:buClr>
              <a:buSzPts val="4400"/>
              <a:buFont typeface="Roboto"/>
              <a:buNone/>
            </a:pPr>
            <a:r>
              <a:rPr b="0" i="0" lang="en-US">
                <a:solidFill>
                  <a:srgbClr val="212121"/>
                </a:solidFill>
                <a:latin typeface="Roboto"/>
                <a:ea typeface="Roboto"/>
                <a:cs typeface="Roboto"/>
                <a:sym typeface="Roboto"/>
              </a:rPr>
              <a:t>Making the Confusion Matrix</a:t>
            </a:r>
            <a:endParaRPr/>
          </a:p>
        </p:txBody>
      </p:sp>
      <p:sp>
        <p:nvSpPr>
          <p:cNvPr id="991" name="Google Shape;991;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AF00DB"/>
              </a:buClr>
              <a:buSzPts val="2800"/>
              <a:buChar char="•"/>
            </a:pPr>
            <a:r>
              <a:rPr b="0" lang="en-US">
                <a:solidFill>
                  <a:srgbClr val="AF00DB"/>
                </a:solidFill>
                <a:latin typeface="Courier New"/>
                <a:ea typeface="Courier New"/>
                <a:cs typeface="Courier New"/>
                <a:sym typeface="Courier New"/>
              </a:rPr>
              <a:t>from</a:t>
            </a:r>
            <a:r>
              <a:rPr b="0" lang="en-US">
                <a:solidFill>
                  <a:srgbClr val="000000"/>
                </a:solidFill>
                <a:latin typeface="Courier New"/>
                <a:ea typeface="Courier New"/>
                <a:cs typeface="Courier New"/>
                <a:sym typeface="Courier New"/>
              </a:rPr>
              <a:t> sklearn.metrics </a:t>
            </a:r>
            <a:r>
              <a:rPr b="0" lang="en-US">
                <a:solidFill>
                  <a:srgbClr val="AF00DB"/>
                </a:solidFill>
                <a:latin typeface="Courier New"/>
                <a:ea typeface="Courier New"/>
                <a:cs typeface="Courier New"/>
                <a:sym typeface="Courier New"/>
              </a:rPr>
              <a:t>import</a:t>
            </a:r>
            <a:r>
              <a:rPr b="0" lang="en-US">
                <a:solidFill>
                  <a:srgbClr val="000000"/>
                </a:solidFill>
                <a:latin typeface="Courier New"/>
                <a:ea typeface="Courier New"/>
                <a:cs typeface="Courier New"/>
                <a:sym typeface="Courier New"/>
              </a:rPr>
              <a:t> confusion_matrix, accuracy_score</a:t>
            </a:r>
            <a:endParaRPr b="0">
              <a:solidFill>
                <a:srgbClr val="000000"/>
              </a:solidFill>
              <a:latin typeface="Courier New"/>
              <a:ea typeface="Courier New"/>
              <a:cs typeface="Courier New"/>
              <a:sym typeface="Courier New"/>
            </a:endParaRPr>
          </a:p>
          <a:p>
            <a:pPr indent="-228600" lvl="0" marL="228600" rtl="0" algn="l">
              <a:lnSpc>
                <a:spcPct val="90000"/>
              </a:lnSpc>
              <a:spcBef>
                <a:spcPts val="1000"/>
              </a:spcBef>
              <a:spcAft>
                <a:spcPts val="0"/>
              </a:spcAft>
              <a:buClr>
                <a:srgbClr val="000000"/>
              </a:buClr>
              <a:buSzPts val="2800"/>
              <a:buChar char="•"/>
            </a:pPr>
            <a:r>
              <a:rPr b="0" lang="en-US">
                <a:solidFill>
                  <a:srgbClr val="000000"/>
                </a:solidFill>
                <a:latin typeface="Courier New"/>
                <a:ea typeface="Courier New"/>
                <a:cs typeface="Courier New"/>
                <a:sym typeface="Courier New"/>
              </a:rPr>
              <a:t>cm = confusion_matrix(y_test, y_pred)</a:t>
            </a:r>
            <a:endParaRPr/>
          </a:p>
          <a:p>
            <a:pPr indent="-228600" lvl="0" marL="228600" rtl="0" algn="l">
              <a:lnSpc>
                <a:spcPct val="90000"/>
              </a:lnSpc>
              <a:spcBef>
                <a:spcPts val="1000"/>
              </a:spcBef>
              <a:spcAft>
                <a:spcPts val="0"/>
              </a:spcAft>
              <a:buClr>
                <a:srgbClr val="795E26"/>
              </a:buClr>
              <a:buSzPts val="2800"/>
              <a:buChar char="•"/>
            </a:pPr>
            <a:r>
              <a:rPr b="0" lang="en-US">
                <a:solidFill>
                  <a:srgbClr val="795E26"/>
                </a:solidFill>
                <a:latin typeface="Courier New"/>
                <a:ea typeface="Courier New"/>
                <a:cs typeface="Courier New"/>
                <a:sym typeface="Courier New"/>
              </a:rPr>
              <a:t>print</a:t>
            </a:r>
            <a:r>
              <a:rPr b="0" lang="en-US">
                <a:solidFill>
                  <a:srgbClr val="000000"/>
                </a:solidFill>
                <a:latin typeface="Courier New"/>
                <a:ea typeface="Courier New"/>
                <a:cs typeface="Courier New"/>
                <a:sym typeface="Courier New"/>
              </a:rPr>
              <a:t>(cm)</a:t>
            </a:r>
            <a:endParaRPr/>
          </a:p>
          <a:p>
            <a:pPr indent="-228600" lvl="0" marL="228600" rtl="0" algn="l">
              <a:lnSpc>
                <a:spcPct val="90000"/>
              </a:lnSpc>
              <a:spcBef>
                <a:spcPts val="1000"/>
              </a:spcBef>
              <a:spcAft>
                <a:spcPts val="0"/>
              </a:spcAft>
              <a:buClr>
                <a:srgbClr val="000000"/>
              </a:buClr>
              <a:buSzPts val="2800"/>
              <a:buChar char="•"/>
            </a:pPr>
            <a:r>
              <a:rPr b="0" lang="en-US">
                <a:solidFill>
                  <a:srgbClr val="000000"/>
                </a:solidFill>
                <a:latin typeface="Courier New"/>
                <a:ea typeface="Courier New"/>
                <a:cs typeface="Courier New"/>
                <a:sym typeface="Courier New"/>
              </a:rPr>
              <a:t>accuracy_score(y_test, y_pred)</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Output</a:t>
            </a:r>
            <a:endParaRPr/>
          </a:p>
          <a:p>
            <a:pPr indent="0" lvl="1" marL="457200" rtl="0" algn="l">
              <a:lnSpc>
                <a:spcPct val="90000"/>
              </a:lnSpc>
              <a:spcBef>
                <a:spcPts val="500"/>
              </a:spcBef>
              <a:spcAft>
                <a:spcPts val="0"/>
              </a:spcAft>
              <a:buClr>
                <a:schemeClr val="dk1"/>
              </a:buClr>
              <a:buSzPts val="2400"/>
              <a:buNone/>
            </a:pPr>
            <a:r>
              <a:rPr lang="en-US"/>
              <a:t>[[63	3]</a:t>
            </a:r>
            <a:endParaRPr/>
          </a:p>
          <a:p>
            <a:pPr indent="0" lvl="1" marL="457200" rtl="0" algn="l">
              <a:lnSpc>
                <a:spcPct val="90000"/>
              </a:lnSpc>
              <a:spcBef>
                <a:spcPts val="500"/>
              </a:spcBef>
              <a:spcAft>
                <a:spcPts val="0"/>
              </a:spcAft>
              <a:buClr>
                <a:schemeClr val="dk1"/>
              </a:buClr>
              <a:buSzPts val="2400"/>
              <a:buNone/>
            </a:pPr>
            <a:r>
              <a:rPr lang="en-US"/>
              <a:t>  [ 7          25]]</a:t>
            </a:r>
            <a:endParaRPr/>
          </a:p>
          <a:p>
            <a:pPr indent="0" lvl="1" marL="457200" rtl="0" algn="l">
              <a:lnSpc>
                <a:spcPct val="90000"/>
              </a:lnSpc>
              <a:spcBef>
                <a:spcPts val="500"/>
              </a:spcBef>
              <a:spcAft>
                <a:spcPts val="0"/>
              </a:spcAft>
              <a:buClr>
                <a:schemeClr val="dk1"/>
              </a:buClr>
              <a:buSzPts val="2400"/>
              <a:buNone/>
            </a:pPr>
            <a:r>
              <a:rPr lang="en-US"/>
              <a:t>0.9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6d7edce478_0_16"/>
          <p:cNvSpPr txBox="1"/>
          <p:nvPr>
            <p:ph type="title"/>
          </p:nvPr>
        </p:nvSpPr>
        <p:spPr>
          <a:xfrm>
            <a:off x="838200" y="251706"/>
            <a:ext cx="10515600" cy="599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How Bayes Theorem is used here</a:t>
            </a:r>
            <a:endParaRPr/>
          </a:p>
        </p:txBody>
      </p:sp>
      <p:sp>
        <p:nvSpPr>
          <p:cNvPr id="135" name="Google Shape;135;g26d7edce478_0_16"/>
          <p:cNvSpPr txBox="1"/>
          <p:nvPr>
            <p:ph idx="1" type="body"/>
          </p:nvPr>
        </p:nvSpPr>
        <p:spPr>
          <a:xfrm>
            <a:off x="7793501" y="1413765"/>
            <a:ext cx="4004700" cy="2728500"/>
          </a:xfrm>
          <a:prstGeom prst="rect">
            <a:avLst/>
          </a:prstGeom>
          <a:noFill/>
          <a:ln>
            <a:noFill/>
          </a:ln>
        </p:spPr>
        <p:txBody>
          <a:bodyPr anchorCtr="0" anchor="t" bIns="45700" lIns="91425" spcFirstLastPara="1" rIns="91425" wrap="square" tIns="45700">
            <a:spAutoFit/>
          </a:bodyPr>
          <a:lstStyle/>
          <a:p>
            <a:pPr indent="-228600" lvl="0" marL="228600" rtl="0" algn="l">
              <a:lnSpc>
                <a:spcPct val="90000"/>
              </a:lnSpc>
              <a:spcBef>
                <a:spcPts val="0"/>
              </a:spcBef>
              <a:spcAft>
                <a:spcPts val="0"/>
              </a:spcAft>
              <a:buClr>
                <a:srgbClr val="000000"/>
              </a:buClr>
              <a:buSzPts val="2000"/>
              <a:buChar char="•"/>
            </a:pPr>
            <a:r>
              <a:rPr lang="en-US" sz="2000">
                <a:solidFill>
                  <a:srgbClr val="000000"/>
                </a:solidFill>
                <a:latin typeface="Calibri"/>
                <a:ea typeface="Calibri"/>
                <a:cs typeface="Calibri"/>
                <a:sym typeface="Calibri"/>
              </a:rPr>
              <a:t>Age	EstimatedSalary	Purchased	</a:t>
            </a:r>
            <a:endParaRPr/>
          </a:p>
          <a:p>
            <a:pPr indent="-228600" lvl="0" marL="228600" rtl="0" algn="l">
              <a:lnSpc>
                <a:spcPct val="90000"/>
              </a:lnSpc>
              <a:spcBef>
                <a:spcPts val="1000"/>
              </a:spcBef>
              <a:spcAft>
                <a:spcPts val="0"/>
              </a:spcAft>
              <a:buClr>
                <a:srgbClr val="000000"/>
              </a:buClr>
              <a:buSzPts val="2000"/>
              <a:buChar char="•"/>
            </a:pPr>
            <a:r>
              <a:rPr lang="en-US" sz="2000">
                <a:solidFill>
                  <a:srgbClr val="000000"/>
                </a:solidFill>
                <a:latin typeface="Calibri"/>
                <a:ea typeface="Calibri"/>
                <a:cs typeface="Calibri"/>
                <a:sym typeface="Calibri"/>
              </a:rPr>
              <a:t>19		19000		0	</a:t>
            </a:r>
            <a:endParaRPr/>
          </a:p>
          <a:p>
            <a:pPr indent="-228600" lvl="0" marL="228600" rtl="0" algn="l">
              <a:lnSpc>
                <a:spcPct val="90000"/>
              </a:lnSpc>
              <a:spcBef>
                <a:spcPts val="1000"/>
              </a:spcBef>
              <a:spcAft>
                <a:spcPts val="0"/>
              </a:spcAft>
              <a:buClr>
                <a:srgbClr val="000000"/>
              </a:buClr>
              <a:buSzPts val="2000"/>
              <a:buChar char="•"/>
            </a:pPr>
            <a:r>
              <a:rPr lang="en-US" sz="2000">
                <a:solidFill>
                  <a:srgbClr val="000000"/>
                </a:solidFill>
                <a:latin typeface="Calibri"/>
                <a:ea typeface="Calibri"/>
                <a:cs typeface="Calibri"/>
                <a:sym typeface="Calibri"/>
              </a:rPr>
              <a:t>35		20000		1	</a:t>
            </a:r>
            <a:endParaRPr/>
          </a:p>
          <a:p>
            <a:pPr indent="-228600" lvl="0" marL="228600" rtl="0" algn="l">
              <a:lnSpc>
                <a:spcPct val="90000"/>
              </a:lnSpc>
              <a:spcBef>
                <a:spcPts val="1000"/>
              </a:spcBef>
              <a:spcAft>
                <a:spcPts val="0"/>
              </a:spcAft>
              <a:buClr>
                <a:srgbClr val="000000"/>
              </a:buClr>
              <a:buSzPts val="2000"/>
              <a:buChar char="•"/>
            </a:pPr>
            <a:r>
              <a:rPr lang="en-US" sz="2000">
                <a:solidFill>
                  <a:srgbClr val="000000"/>
                </a:solidFill>
                <a:latin typeface="Calibri"/>
                <a:ea typeface="Calibri"/>
                <a:cs typeface="Calibri"/>
                <a:sym typeface="Calibri"/>
              </a:rPr>
              <a:t>26		43000		0	</a:t>
            </a:r>
            <a:endParaRPr/>
          </a:p>
          <a:p>
            <a:pPr indent="-228600" lvl="0" marL="228600" rtl="0" algn="l">
              <a:lnSpc>
                <a:spcPct val="90000"/>
              </a:lnSpc>
              <a:spcBef>
                <a:spcPts val="1000"/>
              </a:spcBef>
              <a:spcAft>
                <a:spcPts val="0"/>
              </a:spcAft>
              <a:buClr>
                <a:srgbClr val="000000"/>
              </a:buClr>
              <a:buSzPts val="2000"/>
              <a:buChar char="•"/>
            </a:pPr>
            <a:r>
              <a:rPr lang="en-US" sz="2000">
                <a:solidFill>
                  <a:srgbClr val="000000"/>
                </a:solidFill>
                <a:latin typeface="Calibri"/>
                <a:ea typeface="Calibri"/>
                <a:cs typeface="Calibri"/>
                <a:sym typeface="Calibri"/>
              </a:rPr>
              <a:t>32		57000		1	</a:t>
            </a:r>
            <a:endParaRPr/>
          </a:p>
          <a:p>
            <a:pPr indent="-228600" lvl="0" marL="228600" rtl="0" algn="l">
              <a:lnSpc>
                <a:spcPct val="90000"/>
              </a:lnSpc>
              <a:spcBef>
                <a:spcPts val="1000"/>
              </a:spcBef>
              <a:spcAft>
                <a:spcPts val="0"/>
              </a:spcAft>
              <a:buClr>
                <a:srgbClr val="000000"/>
              </a:buClr>
              <a:buSzPts val="2000"/>
              <a:buChar char="•"/>
            </a:pPr>
            <a:r>
              <a:rPr lang="en-US" sz="2000">
                <a:solidFill>
                  <a:srgbClr val="000000"/>
                </a:solidFill>
                <a:latin typeface="Calibri"/>
                <a:ea typeface="Calibri"/>
                <a:cs typeface="Calibri"/>
                <a:sym typeface="Calibri"/>
              </a:rPr>
              <a:t>19		76000		0</a:t>
            </a:r>
            <a:r>
              <a:rPr lang="en-US" sz="2400">
                <a:solidFill>
                  <a:srgbClr val="000000"/>
                </a:solidFill>
                <a:latin typeface="Calibri"/>
                <a:ea typeface="Calibri"/>
                <a:cs typeface="Calibri"/>
                <a:sym typeface="Calibri"/>
              </a:rPr>
              <a:t>		</a:t>
            </a:r>
            <a:endParaRPr/>
          </a:p>
        </p:txBody>
      </p:sp>
      <p:sp>
        <p:nvSpPr>
          <p:cNvPr id="136" name="Google Shape;136;g26d7edce478_0_16"/>
          <p:cNvSpPr txBox="1"/>
          <p:nvPr/>
        </p:nvSpPr>
        <p:spPr>
          <a:xfrm>
            <a:off x="393895" y="1413765"/>
            <a:ext cx="7146300" cy="397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292929"/>
                </a:solidFill>
                <a:latin typeface="Arial"/>
                <a:ea typeface="Arial"/>
                <a:cs typeface="Arial"/>
                <a:sym typeface="Arial"/>
              </a:rPr>
              <a:t>Example</a:t>
            </a:r>
            <a:endParaRPr/>
          </a:p>
          <a:p>
            <a:pPr indent="0" lvl="1" marL="457200" marR="0" rtl="0" algn="l">
              <a:spcBef>
                <a:spcPts val="0"/>
              </a:spcBef>
              <a:spcAft>
                <a:spcPts val="0"/>
              </a:spcAft>
              <a:buNone/>
            </a:pPr>
            <a:r>
              <a:rPr b="0" i="0" lang="en-US" sz="1800" u="none" cap="none" strike="noStrike">
                <a:solidFill>
                  <a:srgbClr val="292929"/>
                </a:solidFill>
                <a:latin typeface="Arial"/>
                <a:ea typeface="Arial"/>
                <a:cs typeface="Arial"/>
                <a:sym typeface="Arial"/>
              </a:rPr>
              <a:t>Y- will buy a new product</a:t>
            </a:r>
            <a:endParaRPr/>
          </a:p>
          <a:p>
            <a:pPr indent="0" lvl="1" marL="457200" marR="0" rtl="0" algn="l">
              <a:spcBef>
                <a:spcPts val="0"/>
              </a:spcBef>
              <a:spcAft>
                <a:spcPts val="0"/>
              </a:spcAft>
              <a:buNone/>
            </a:pPr>
            <a:r>
              <a:rPr b="0" i="0" lang="en-US" sz="1800" u="none" cap="none" strike="noStrike">
                <a:solidFill>
                  <a:srgbClr val="292929"/>
                </a:solidFill>
                <a:latin typeface="Arial"/>
                <a:ea typeface="Arial"/>
                <a:cs typeface="Arial"/>
                <a:sym typeface="Arial"/>
              </a:rPr>
              <a:t>X- features like age and salary</a:t>
            </a:r>
            <a:endParaRPr/>
          </a:p>
          <a:p>
            <a:pPr indent="0" lvl="1" marL="457200" marR="0" rtl="0" algn="l">
              <a:spcBef>
                <a:spcPts val="0"/>
              </a:spcBef>
              <a:spcAft>
                <a:spcPts val="0"/>
              </a:spcAft>
              <a:buNone/>
            </a:pPr>
            <a:r>
              <a:t/>
            </a:r>
            <a:endParaRPr b="0" i="0" sz="1800" u="none" cap="none" strike="noStrike">
              <a:solidFill>
                <a:srgbClr val="292929"/>
              </a:solidFill>
              <a:latin typeface="Arial"/>
              <a:ea typeface="Arial"/>
              <a:cs typeface="Arial"/>
              <a:sym typeface="Arial"/>
            </a:endParaRPr>
          </a:p>
          <a:p>
            <a:pPr indent="0" lvl="1" marL="457200" marR="0" rtl="0" algn="l">
              <a:spcBef>
                <a:spcPts val="0"/>
              </a:spcBef>
              <a:spcAft>
                <a:spcPts val="0"/>
              </a:spcAft>
              <a:buNone/>
            </a:pPr>
            <a:r>
              <a:t/>
            </a:r>
            <a:endParaRPr b="0" i="0" sz="1800" u="none" cap="none" strike="noStrike">
              <a:solidFill>
                <a:srgbClr val="292929"/>
              </a:solidFill>
              <a:latin typeface="Arial"/>
              <a:ea typeface="Arial"/>
              <a:cs typeface="Arial"/>
              <a:sym typeface="Arial"/>
            </a:endParaRPr>
          </a:p>
          <a:p>
            <a:pPr indent="0" lvl="1" marL="457200" marR="0" rtl="0" algn="l">
              <a:spcBef>
                <a:spcPts val="0"/>
              </a:spcBef>
              <a:spcAft>
                <a:spcPts val="0"/>
              </a:spcAft>
              <a:buNone/>
            </a:pPr>
            <a:r>
              <a:t/>
            </a:r>
            <a:endParaRPr b="0" i="0" sz="1800" u="none" cap="none" strike="noStrike">
              <a:solidFill>
                <a:srgbClr val="292929"/>
              </a:solidFill>
              <a:latin typeface="Arial"/>
              <a:ea typeface="Arial"/>
              <a:cs typeface="Arial"/>
              <a:sym typeface="Arial"/>
            </a:endParaRPr>
          </a:p>
          <a:p>
            <a:pPr indent="0" lvl="1" marL="457200" marR="0" rtl="0" algn="l">
              <a:spcBef>
                <a:spcPts val="0"/>
              </a:spcBef>
              <a:spcAft>
                <a:spcPts val="0"/>
              </a:spcAft>
              <a:buNone/>
            </a:pPr>
            <a:r>
              <a:t/>
            </a:r>
            <a:endParaRPr b="0" i="0" sz="1800" u="none" cap="none" strike="noStrike">
              <a:solidFill>
                <a:srgbClr val="292929"/>
              </a:solidFill>
              <a:latin typeface="Arial"/>
              <a:ea typeface="Arial"/>
              <a:cs typeface="Arial"/>
              <a:sym typeface="Arial"/>
            </a:endParaRPr>
          </a:p>
          <a:p>
            <a:pPr indent="0" lvl="1" marL="457200" marR="0" rtl="0" algn="l">
              <a:spcBef>
                <a:spcPts val="0"/>
              </a:spcBef>
              <a:spcAft>
                <a:spcPts val="0"/>
              </a:spcAft>
              <a:buNone/>
            </a:pPr>
            <a:r>
              <a:t/>
            </a:r>
            <a:endParaRPr b="0" i="0" sz="1800" u="none" cap="none" strike="noStrike">
              <a:solidFill>
                <a:srgbClr val="292929"/>
              </a:solidFill>
              <a:latin typeface="Arial"/>
              <a:ea typeface="Arial"/>
              <a:cs typeface="Arial"/>
              <a:sym typeface="Arial"/>
            </a:endParaRPr>
          </a:p>
          <a:p>
            <a:pPr indent="-285750" lvl="0" marL="285750" marR="0" rtl="0" algn="l">
              <a:spcBef>
                <a:spcPts val="0"/>
              </a:spcBef>
              <a:spcAft>
                <a:spcPts val="0"/>
              </a:spcAft>
              <a:buClr>
                <a:srgbClr val="292929"/>
              </a:buClr>
              <a:buSzPts val="1800"/>
              <a:buFont typeface="Arial"/>
              <a:buChar char="•"/>
            </a:pPr>
            <a:r>
              <a:rPr b="1" i="0" lang="en-US" sz="1800">
                <a:solidFill>
                  <a:srgbClr val="292929"/>
                </a:solidFill>
                <a:latin typeface="Arial"/>
                <a:ea typeface="Arial"/>
                <a:cs typeface="Arial"/>
                <a:sym typeface="Arial"/>
              </a:rPr>
              <a:t>Now, we can obtain the values for each by looking at the dataset and substitute them into the equation. </a:t>
            </a:r>
            <a:endParaRPr/>
          </a:p>
          <a:p>
            <a:pPr indent="-285750" lvl="0" marL="285750" marR="0" rtl="0" algn="l">
              <a:spcBef>
                <a:spcPts val="0"/>
              </a:spcBef>
              <a:spcAft>
                <a:spcPts val="0"/>
              </a:spcAft>
              <a:buClr>
                <a:srgbClr val="292929"/>
              </a:buClr>
              <a:buSzPts val="1800"/>
              <a:buFont typeface="Arial"/>
              <a:buChar char="•"/>
            </a:pPr>
            <a:r>
              <a:rPr b="1" i="0" lang="en-US" sz="1800">
                <a:solidFill>
                  <a:srgbClr val="292929"/>
                </a:solidFill>
                <a:latin typeface="Arial"/>
                <a:ea typeface="Arial"/>
                <a:cs typeface="Arial"/>
                <a:sym typeface="Arial"/>
              </a:rPr>
              <a:t>For all entries in the dataset, the denominator does not change, it remain static.</a:t>
            </a:r>
            <a:endParaRPr/>
          </a:p>
          <a:p>
            <a:pPr indent="-285750" lvl="0" marL="285750" marR="0" rtl="0" algn="l">
              <a:spcBef>
                <a:spcPts val="0"/>
              </a:spcBef>
              <a:spcAft>
                <a:spcPts val="0"/>
              </a:spcAft>
              <a:buClr>
                <a:srgbClr val="292929"/>
              </a:buClr>
              <a:buSzPts val="1800"/>
              <a:buFont typeface="Arial"/>
              <a:buChar char="•"/>
            </a:pPr>
            <a:r>
              <a:rPr b="1" i="0" lang="en-US" sz="1800">
                <a:solidFill>
                  <a:srgbClr val="292929"/>
                </a:solidFill>
                <a:latin typeface="Arial"/>
                <a:ea typeface="Arial"/>
                <a:cs typeface="Arial"/>
                <a:sym typeface="Arial"/>
              </a:rPr>
              <a:t>Therefore, the denominator can be removed and a proportionality can be introduced.</a:t>
            </a:r>
            <a:endParaRPr b="1" sz="1800">
              <a:solidFill>
                <a:schemeClr val="dk1"/>
              </a:solidFill>
              <a:latin typeface="Calibri"/>
              <a:ea typeface="Calibri"/>
              <a:cs typeface="Calibri"/>
              <a:sym typeface="Calibri"/>
            </a:endParaRPr>
          </a:p>
        </p:txBody>
      </p:sp>
      <p:pic>
        <p:nvPicPr>
          <p:cNvPr id="137" name="Google Shape;137;g26d7edce478_0_16"/>
          <p:cNvPicPr preferRelativeResize="0"/>
          <p:nvPr/>
        </p:nvPicPr>
        <p:blipFill rotWithShape="1">
          <a:blip r:embed="rId3">
            <a:alphaModFix/>
          </a:blip>
          <a:srcRect b="0" l="0" r="0" t="0"/>
          <a:stretch/>
        </p:blipFill>
        <p:spPr>
          <a:xfrm>
            <a:off x="972568" y="2493123"/>
            <a:ext cx="2834500" cy="448101"/>
          </a:xfrm>
          <a:prstGeom prst="rect">
            <a:avLst/>
          </a:prstGeom>
          <a:noFill/>
          <a:ln>
            <a:noFill/>
          </a:ln>
        </p:spPr>
      </p:pic>
      <p:pic>
        <p:nvPicPr>
          <p:cNvPr id="138" name="Google Shape;138;g26d7edce478_0_16"/>
          <p:cNvPicPr preferRelativeResize="0"/>
          <p:nvPr/>
        </p:nvPicPr>
        <p:blipFill rotWithShape="1">
          <a:blip r:embed="rId4">
            <a:alphaModFix/>
          </a:blip>
          <a:srcRect b="0" l="0" r="0" t="0"/>
          <a:stretch/>
        </p:blipFill>
        <p:spPr>
          <a:xfrm>
            <a:off x="379827" y="2897073"/>
            <a:ext cx="5210473" cy="573152"/>
          </a:xfrm>
          <a:prstGeom prst="rect">
            <a:avLst/>
          </a:prstGeom>
          <a:noFill/>
          <a:ln>
            <a:noFill/>
          </a:ln>
        </p:spPr>
      </p:pic>
      <p:pic>
        <p:nvPicPr>
          <p:cNvPr id="139" name="Google Shape;139;g26d7edce478_0_16"/>
          <p:cNvPicPr preferRelativeResize="0"/>
          <p:nvPr/>
        </p:nvPicPr>
        <p:blipFill rotWithShape="1">
          <a:blip r:embed="rId5">
            <a:alphaModFix/>
          </a:blip>
          <a:srcRect b="0" l="0" r="0" t="0"/>
          <a:stretch/>
        </p:blipFill>
        <p:spPr>
          <a:xfrm>
            <a:off x="379827" y="6038452"/>
            <a:ext cx="4778034" cy="50510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2121"/>
              </a:buClr>
              <a:buSzPts val="4400"/>
              <a:buFont typeface="Roboto"/>
              <a:buNone/>
            </a:pPr>
            <a:r>
              <a:rPr b="0" i="0" lang="en-US">
                <a:solidFill>
                  <a:srgbClr val="212121"/>
                </a:solidFill>
                <a:latin typeface="Roboto"/>
                <a:ea typeface="Roboto"/>
                <a:cs typeface="Roboto"/>
                <a:sym typeface="Roboto"/>
              </a:rPr>
              <a:t>Visualising the Training set results</a:t>
            </a:r>
            <a:endParaRPr/>
          </a:p>
        </p:txBody>
      </p:sp>
      <p:sp>
        <p:nvSpPr>
          <p:cNvPr id="997" name="Google Shape;997;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40000" lnSpcReduction="20000"/>
          </a:bodyPr>
          <a:lstStyle/>
          <a:p>
            <a:pPr indent="-228600" lvl="0" marL="228600" rtl="0" algn="l">
              <a:lnSpc>
                <a:spcPct val="90000"/>
              </a:lnSpc>
              <a:spcBef>
                <a:spcPts val="0"/>
              </a:spcBef>
              <a:spcAft>
                <a:spcPts val="0"/>
              </a:spcAft>
              <a:buClr>
                <a:srgbClr val="AF00DB"/>
              </a:buClr>
              <a:buSzPct val="100000"/>
              <a:buChar char="•"/>
            </a:pPr>
            <a:r>
              <a:rPr b="0" lang="en-US">
                <a:solidFill>
                  <a:srgbClr val="AF00DB"/>
                </a:solidFill>
                <a:latin typeface="Courier New"/>
                <a:ea typeface="Courier New"/>
                <a:cs typeface="Courier New"/>
                <a:sym typeface="Courier New"/>
              </a:rPr>
              <a:t>from</a:t>
            </a:r>
            <a:r>
              <a:rPr b="0" lang="en-US">
                <a:solidFill>
                  <a:srgbClr val="000000"/>
                </a:solidFill>
                <a:latin typeface="Courier New"/>
                <a:ea typeface="Courier New"/>
                <a:cs typeface="Courier New"/>
                <a:sym typeface="Courier New"/>
              </a:rPr>
              <a:t> matplotlib.colors </a:t>
            </a:r>
            <a:r>
              <a:rPr b="0" lang="en-US">
                <a:solidFill>
                  <a:srgbClr val="AF00DB"/>
                </a:solidFill>
                <a:latin typeface="Courier New"/>
                <a:ea typeface="Courier New"/>
                <a:cs typeface="Courier New"/>
                <a:sym typeface="Courier New"/>
              </a:rPr>
              <a:t>import</a:t>
            </a:r>
            <a:r>
              <a:rPr b="0" lang="en-US">
                <a:solidFill>
                  <a:srgbClr val="000000"/>
                </a:solidFill>
                <a:latin typeface="Courier New"/>
                <a:ea typeface="Courier New"/>
                <a:cs typeface="Courier New"/>
                <a:sym typeface="Courier New"/>
              </a:rPr>
              <a:t> ListedColormap</a:t>
            </a:r>
            <a:endParaRPr b="0">
              <a:solidFill>
                <a:srgbClr val="000000"/>
              </a:solidFill>
              <a:latin typeface="Courier New"/>
              <a:ea typeface="Courier New"/>
              <a:cs typeface="Courier New"/>
              <a:sym typeface="Courier New"/>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X_set, y_set = sc.inverse_transform(X_train), y_train</a:t>
            </a:r>
            <a:endParaRPr b="0">
              <a:solidFill>
                <a:srgbClr val="000000"/>
              </a:solidFill>
              <a:latin typeface="Courier New"/>
              <a:ea typeface="Courier New"/>
              <a:cs typeface="Courier New"/>
              <a:sym typeface="Courier New"/>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X1, X2 = np.meshgrid(np.arange(start = X_set[:, </a:t>
            </a:r>
            <a:r>
              <a:rPr b="0" lang="en-US">
                <a:solidFill>
                  <a:srgbClr val="09885A"/>
                </a:solidFill>
                <a:latin typeface="Courier New"/>
                <a:ea typeface="Courier New"/>
                <a:cs typeface="Courier New"/>
                <a:sym typeface="Courier New"/>
              </a:rPr>
              <a:t>0</a:t>
            </a:r>
            <a:r>
              <a:rPr b="0" lang="en-US">
                <a:solidFill>
                  <a:srgbClr val="000000"/>
                </a:solidFill>
                <a:latin typeface="Courier New"/>
                <a:ea typeface="Courier New"/>
                <a:cs typeface="Courier New"/>
                <a:sym typeface="Courier New"/>
              </a:rPr>
              <a:t>].</a:t>
            </a:r>
            <a:r>
              <a:rPr b="0" lang="en-US">
                <a:solidFill>
                  <a:srgbClr val="795E26"/>
                </a:solidFill>
                <a:latin typeface="Courier New"/>
                <a:ea typeface="Courier New"/>
                <a:cs typeface="Courier New"/>
                <a:sym typeface="Courier New"/>
              </a:rPr>
              <a:t>min</a:t>
            </a:r>
            <a:r>
              <a:rPr b="0" lang="en-US">
                <a:solidFill>
                  <a:srgbClr val="000000"/>
                </a:solidFill>
                <a:latin typeface="Courier New"/>
                <a:ea typeface="Courier New"/>
                <a:cs typeface="Courier New"/>
                <a:sym typeface="Courier New"/>
              </a:rPr>
              <a:t>() - </a:t>
            </a:r>
            <a:r>
              <a:rPr b="0" lang="en-US">
                <a:solidFill>
                  <a:srgbClr val="09885A"/>
                </a:solidFill>
                <a:latin typeface="Courier New"/>
                <a:ea typeface="Courier New"/>
                <a:cs typeface="Courier New"/>
                <a:sym typeface="Courier New"/>
              </a:rPr>
              <a:t>10</a:t>
            </a:r>
            <a:r>
              <a:rPr b="0" lang="en-US">
                <a:solidFill>
                  <a:srgbClr val="000000"/>
                </a:solidFill>
                <a:latin typeface="Courier New"/>
                <a:ea typeface="Courier New"/>
                <a:cs typeface="Courier New"/>
                <a:sym typeface="Courier New"/>
              </a:rPr>
              <a:t>, stop = X_set[:, </a:t>
            </a:r>
            <a:r>
              <a:rPr b="0" lang="en-US">
                <a:solidFill>
                  <a:srgbClr val="09885A"/>
                </a:solidFill>
                <a:latin typeface="Courier New"/>
                <a:ea typeface="Courier New"/>
                <a:cs typeface="Courier New"/>
                <a:sym typeface="Courier New"/>
              </a:rPr>
              <a:t>0</a:t>
            </a:r>
            <a:r>
              <a:rPr b="0" lang="en-US">
                <a:solidFill>
                  <a:srgbClr val="000000"/>
                </a:solidFill>
                <a:latin typeface="Courier New"/>
                <a:ea typeface="Courier New"/>
                <a:cs typeface="Courier New"/>
                <a:sym typeface="Courier New"/>
              </a:rPr>
              <a:t>].</a:t>
            </a:r>
            <a:r>
              <a:rPr b="0" lang="en-US">
                <a:solidFill>
                  <a:srgbClr val="795E26"/>
                </a:solidFill>
                <a:latin typeface="Courier New"/>
                <a:ea typeface="Courier New"/>
                <a:cs typeface="Courier New"/>
                <a:sym typeface="Courier New"/>
              </a:rPr>
              <a:t>max</a:t>
            </a:r>
            <a:r>
              <a:rPr b="0" lang="en-US">
                <a:solidFill>
                  <a:srgbClr val="000000"/>
                </a:solidFill>
                <a:latin typeface="Courier New"/>
                <a:ea typeface="Courier New"/>
                <a:cs typeface="Courier New"/>
                <a:sym typeface="Courier New"/>
              </a:rPr>
              <a:t>() + </a:t>
            </a:r>
            <a:r>
              <a:rPr b="0" lang="en-US">
                <a:solidFill>
                  <a:srgbClr val="09885A"/>
                </a:solidFill>
                <a:latin typeface="Courier New"/>
                <a:ea typeface="Courier New"/>
                <a:cs typeface="Courier New"/>
                <a:sym typeface="Courier New"/>
              </a:rPr>
              <a:t>10</a:t>
            </a:r>
            <a:r>
              <a:rPr b="0" lang="en-US">
                <a:solidFill>
                  <a:srgbClr val="000000"/>
                </a:solidFill>
                <a:latin typeface="Courier New"/>
                <a:ea typeface="Courier New"/>
                <a:cs typeface="Courier New"/>
                <a:sym typeface="Courier New"/>
              </a:rPr>
              <a:t>, step = </a:t>
            </a:r>
            <a:r>
              <a:rPr b="0" lang="en-US">
                <a:solidFill>
                  <a:srgbClr val="09885A"/>
                </a:solidFill>
                <a:latin typeface="Courier New"/>
                <a:ea typeface="Courier New"/>
                <a:cs typeface="Courier New"/>
                <a:sym typeface="Courier New"/>
              </a:rPr>
              <a:t>0.25</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                     np.arange(start = X_set[:, </a:t>
            </a:r>
            <a:r>
              <a:rPr b="0" lang="en-US">
                <a:solidFill>
                  <a:srgbClr val="09885A"/>
                </a:solidFill>
                <a:latin typeface="Courier New"/>
                <a:ea typeface="Courier New"/>
                <a:cs typeface="Courier New"/>
                <a:sym typeface="Courier New"/>
              </a:rPr>
              <a:t>1</a:t>
            </a:r>
            <a:r>
              <a:rPr b="0" lang="en-US">
                <a:solidFill>
                  <a:srgbClr val="000000"/>
                </a:solidFill>
                <a:latin typeface="Courier New"/>
                <a:ea typeface="Courier New"/>
                <a:cs typeface="Courier New"/>
                <a:sym typeface="Courier New"/>
              </a:rPr>
              <a:t>].</a:t>
            </a:r>
            <a:r>
              <a:rPr b="0" lang="en-US">
                <a:solidFill>
                  <a:srgbClr val="795E26"/>
                </a:solidFill>
                <a:latin typeface="Courier New"/>
                <a:ea typeface="Courier New"/>
                <a:cs typeface="Courier New"/>
                <a:sym typeface="Courier New"/>
              </a:rPr>
              <a:t>min</a:t>
            </a:r>
            <a:r>
              <a:rPr b="0" lang="en-US">
                <a:solidFill>
                  <a:srgbClr val="000000"/>
                </a:solidFill>
                <a:latin typeface="Courier New"/>
                <a:ea typeface="Courier New"/>
                <a:cs typeface="Courier New"/>
                <a:sym typeface="Courier New"/>
              </a:rPr>
              <a:t>() - </a:t>
            </a:r>
            <a:r>
              <a:rPr b="0" lang="en-US">
                <a:solidFill>
                  <a:srgbClr val="09885A"/>
                </a:solidFill>
                <a:latin typeface="Courier New"/>
                <a:ea typeface="Courier New"/>
                <a:cs typeface="Courier New"/>
                <a:sym typeface="Courier New"/>
              </a:rPr>
              <a:t>1000</a:t>
            </a:r>
            <a:r>
              <a:rPr b="0" lang="en-US">
                <a:solidFill>
                  <a:srgbClr val="000000"/>
                </a:solidFill>
                <a:latin typeface="Courier New"/>
                <a:ea typeface="Courier New"/>
                <a:cs typeface="Courier New"/>
                <a:sym typeface="Courier New"/>
              </a:rPr>
              <a:t>, stop = X_set[:, </a:t>
            </a:r>
            <a:r>
              <a:rPr b="0" lang="en-US">
                <a:solidFill>
                  <a:srgbClr val="09885A"/>
                </a:solidFill>
                <a:latin typeface="Courier New"/>
                <a:ea typeface="Courier New"/>
                <a:cs typeface="Courier New"/>
                <a:sym typeface="Courier New"/>
              </a:rPr>
              <a:t>1</a:t>
            </a:r>
            <a:r>
              <a:rPr b="0" lang="en-US">
                <a:solidFill>
                  <a:srgbClr val="000000"/>
                </a:solidFill>
                <a:latin typeface="Courier New"/>
                <a:ea typeface="Courier New"/>
                <a:cs typeface="Courier New"/>
                <a:sym typeface="Courier New"/>
              </a:rPr>
              <a:t>].</a:t>
            </a:r>
            <a:r>
              <a:rPr b="0" lang="en-US">
                <a:solidFill>
                  <a:srgbClr val="795E26"/>
                </a:solidFill>
                <a:latin typeface="Courier New"/>
                <a:ea typeface="Courier New"/>
                <a:cs typeface="Courier New"/>
                <a:sym typeface="Courier New"/>
              </a:rPr>
              <a:t>max</a:t>
            </a:r>
            <a:r>
              <a:rPr b="0" lang="en-US">
                <a:solidFill>
                  <a:srgbClr val="000000"/>
                </a:solidFill>
                <a:latin typeface="Courier New"/>
                <a:ea typeface="Courier New"/>
                <a:cs typeface="Courier New"/>
                <a:sym typeface="Courier New"/>
              </a:rPr>
              <a:t>() + </a:t>
            </a:r>
            <a:r>
              <a:rPr b="0" lang="en-US">
                <a:solidFill>
                  <a:srgbClr val="09885A"/>
                </a:solidFill>
                <a:latin typeface="Courier New"/>
                <a:ea typeface="Courier New"/>
                <a:cs typeface="Courier New"/>
                <a:sym typeface="Courier New"/>
              </a:rPr>
              <a:t>1000</a:t>
            </a:r>
            <a:r>
              <a:rPr b="0" lang="en-US">
                <a:solidFill>
                  <a:srgbClr val="000000"/>
                </a:solidFill>
                <a:latin typeface="Courier New"/>
                <a:ea typeface="Courier New"/>
                <a:cs typeface="Courier New"/>
                <a:sym typeface="Courier New"/>
              </a:rPr>
              <a:t>, step = </a:t>
            </a:r>
            <a:r>
              <a:rPr b="0" lang="en-US">
                <a:solidFill>
                  <a:srgbClr val="09885A"/>
                </a:solidFill>
                <a:latin typeface="Courier New"/>
                <a:ea typeface="Courier New"/>
                <a:cs typeface="Courier New"/>
                <a:sym typeface="Courier New"/>
              </a:rPr>
              <a:t>0.25</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plt.contourf(X1, X2, classifier.predict(sc.transform(np.array([X1.ravel(), X2.ravel()]).T)).reshape(X1.shape),</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             alpha = </a:t>
            </a:r>
            <a:r>
              <a:rPr b="0" lang="en-US">
                <a:solidFill>
                  <a:srgbClr val="09885A"/>
                </a:solidFill>
                <a:latin typeface="Courier New"/>
                <a:ea typeface="Courier New"/>
                <a:cs typeface="Courier New"/>
                <a:sym typeface="Courier New"/>
              </a:rPr>
              <a:t>0.75</a:t>
            </a:r>
            <a:r>
              <a:rPr b="0" lang="en-US">
                <a:solidFill>
                  <a:srgbClr val="000000"/>
                </a:solidFill>
                <a:latin typeface="Courier New"/>
                <a:ea typeface="Courier New"/>
                <a:cs typeface="Courier New"/>
                <a:sym typeface="Courier New"/>
              </a:rPr>
              <a:t>, cmap = ListedColormap((</a:t>
            </a:r>
            <a:r>
              <a:rPr b="0" lang="en-US">
                <a:solidFill>
                  <a:srgbClr val="A31515"/>
                </a:solidFill>
                <a:latin typeface="Courier New"/>
                <a:ea typeface="Courier New"/>
                <a:cs typeface="Courier New"/>
                <a:sym typeface="Courier New"/>
              </a:rPr>
              <a:t>'red'</a:t>
            </a:r>
            <a:r>
              <a:rPr b="0" lang="en-US">
                <a:solidFill>
                  <a:srgbClr val="000000"/>
                </a:solidFill>
                <a:latin typeface="Courier New"/>
                <a:ea typeface="Courier New"/>
                <a:cs typeface="Courier New"/>
                <a:sym typeface="Courier New"/>
              </a:rPr>
              <a:t>, </a:t>
            </a:r>
            <a:r>
              <a:rPr b="0" lang="en-US">
                <a:solidFill>
                  <a:srgbClr val="A31515"/>
                </a:solidFill>
                <a:latin typeface="Courier New"/>
                <a:ea typeface="Courier New"/>
                <a:cs typeface="Courier New"/>
                <a:sym typeface="Courier New"/>
              </a:rPr>
              <a:t>'green'</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plt.xlim(X1.</a:t>
            </a:r>
            <a:r>
              <a:rPr b="0" lang="en-US">
                <a:solidFill>
                  <a:srgbClr val="795E26"/>
                </a:solidFill>
                <a:latin typeface="Courier New"/>
                <a:ea typeface="Courier New"/>
                <a:cs typeface="Courier New"/>
                <a:sym typeface="Courier New"/>
              </a:rPr>
              <a:t>min</a:t>
            </a:r>
            <a:r>
              <a:rPr b="0" lang="en-US">
                <a:solidFill>
                  <a:srgbClr val="000000"/>
                </a:solidFill>
                <a:latin typeface="Courier New"/>
                <a:ea typeface="Courier New"/>
                <a:cs typeface="Courier New"/>
                <a:sym typeface="Courier New"/>
              </a:rPr>
              <a:t>(), X1.</a:t>
            </a:r>
            <a:r>
              <a:rPr b="0" lang="en-US">
                <a:solidFill>
                  <a:srgbClr val="795E26"/>
                </a:solidFill>
                <a:latin typeface="Courier New"/>
                <a:ea typeface="Courier New"/>
                <a:cs typeface="Courier New"/>
                <a:sym typeface="Courier New"/>
              </a:rPr>
              <a:t>max</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plt.ylim(X2.</a:t>
            </a:r>
            <a:r>
              <a:rPr b="0" lang="en-US">
                <a:solidFill>
                  <a:srgbClr val="795E26"/>
                </a:solidFill>
                <a:latin typeface="Courier New"/>
                <a:ea typeface="Courier New"/>
                <a:cs typeface="Courier New"/>
                <a:sym typeface="Courier New"/>
              </a:rPr>
              <a:t>min</a:t>
            </a:r>
            <a:r>
              <a:rPr b="0" lang="en-US">
                <a:solidFill>
                  <a:srgbClr val="000000"/>
                </a:solidFill>
                <a:latin typeface="Courier New"/>
                <a:ea typeface="Courier New"/>
                <a:cs typeface="Courier New"/>
                <a:sym typeface="Courier New"/>
              </a:rPr>
              <a:t>(), X2.</a:t>
            </a:r>
            <a:r>
              <a:rPr b="0" lang="en-US">
                <a:solidFill>
                  <a:srgbClr val="795E26"/>
                </a:solidFill>
                <a:latin typeface="Courier New"/>
                <a:ea typeface="Courier New"/>
                <a:cs typeface="Courier New"/>
                <a:sym typeface="Courier New"/>
              </a:rPr>
              <a:t>max</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AF00DB"/>
              </a:buClr>
              <a:buSzPct val="100000"/>
              <a:buChar char="•"/>
            </a:pPr>
            <a:r>
              <a:rPr b="0" lang="en-US">
                <a:solidFill>
                  <a:srgbClr val="AF00DB"/>
                </a:solidFill>
                <a:latin typeface="Courier New"/>
                <a:ea typeface="Courier New"/>
                <a:cs typeface="Courier New"/>
                <a:sym typeface="Courier New"/>
              </a:rPr>
              <a:t>for</a:t>
            </a:r>
            <a:r>
              <a:rPr b="0" lang="en-US">
                <a:solidFill>
                  <a:srgbClr val="000000"/>
                </a:solidFill>
                <a:latin typeface="Courier New"/>
                <a:ea typeface="Courier New"/>
                <a:cs typeface="Courier New"/>
                <a:sym typeface="Courier New"/>
              </a:rPr>
              <a:t> i, j </a:t>
            </a:r>
            <a:r>
              <a:rPr b="0" lang="en-US">
                <a:solidFill>
                  <a:srgbClr val="0000FF"/>
                </a:solidFill>
                <a:latin typeface="Courier New"/>
                <a:ea typeface="Courier New"/>
                <a:cs typeface="Courier New"/>
                <a:sym typeface="Courier New"/>
              </a:rPr>
              <a:t>in</a:t>
            </a:r>
            <a:r>
              <a:rPr b="0" lang="en-US">
                <a:solidFill>
                  <a:srgbClr val="000000"/>
                </a:solidFill>
                <a:latin typeface="Courier New"/>
                <a:ea typeface="Courier New"/>
                <a:cs typeface="Courier New"/>
                <a:sym typeface="Courier New"/>
              </a:rPr>
              <a:t> </a:t>
            </a:r>
            <a:r>
              <a:rPr b="0" lang="en-US">
                <a:solidFill>
                  <a:srgbClr val="795E26"/>
                </a:solidFill>
                <a:latin typeface="Courier New"/>
                <a:ea typeface="Courier New"/>
                <a:cs typeface="Courier New"/>
                <a:sym typeface="Courier New"/>
              </a:rPr>
              <a:t>enumerate</a:t>
            </a:r>
            <a:r>
              <a:rPr b="0" lang="en-US">
                <a:solidFill>
                  <a:srgbClr val="000000"/>
                </a:solidFill>
                <a:latin typeface="Courier New"/>
                <a:ea typeface="Courier New"/>
                <a:cs typeface="Courier New"/>
                <a:sym typeface="Courier New"/>
              </a:rPr>
              <a:t>(np.unique(y_set)):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    plt.scatter(X_set[y_set == j, </a:t>
            </a:r>
            <a:r>
              <a:rPr b="0" lang="en-US">
                <a:solidFill>
                  <a:srgbClr val="09885A"/>
                </a:solidFill>
                <a:latin typeface="Courier New"/>
                <a:ea typeface="Courier New"/>
                <a:cs typeface="Courier New"/>
                <a:sym typeface="Courier New"/>
              </a:rPr>
              <a:t>0</a:t>
            </a:r>
            <a:r>
              <a:rPr b="0" lang="en-US">
                <a:solidFill>
                  <a:srgbClr val="000000"/>
                </a:solidFill>
                <a:latin typeface="Courier New"/>
                <a:ea typeface="Courier New"/>
                <a:cs typeface="Courier New"/>
                <a:sym typeface="Courier New"/>
              </a:rPr>
              <a:t>], X_set[y_set == j, </a:t>
            </a:r>
            <a:r>
              <a:rPr b="0" lang="en-US">
                <a:solidFill>
                  <a:srgbClr val="09885A"/>
                </a:solidFill>
                <a:latin typeface="Courier New"/>
                <a:ea typeface="Courier New"/>
                <a:cs typeface="Courier New"/>
                <a:sym typeface="Courier New"/>
              </a:rPr>
              <a:t>1</a:t>
            </a:r>
            <a:r>
              <a:rPr b="0" lang="en-US">
                <a:solidFill>
                  <a:srgbClr val="000000"/>
                </a:solidFill>
                <a:latin typeface="Courier New"/>
                <a:ea typeface="Courier New"/>
                <a:cs typeface="Courier New"/>
                <a:sym typeface="Courier New"/>
              </a:rPr>
              <a:t>], c = ListedColormap((</a:t>
            </a:r>
            <a:r>
              <a:rPr b="0" lang="en-US">
                <a:solidFill>
                  <a:srgbClr val="A31515"/>
                </a:solidFill>
                <a:latin typeface="Courier New"/>
                <a:ea typeface="Courier New"/>
                <a:cs typeface="Courier New"/>
                <a:sym typeface="Courier New"/>
              </a:rPr>
              <a:t>'red'</a:t>
            </a:r>
            <a:r>
              <a:rPr b="0" lang="en-US">
                <a:solidFill>
                  <a:srgbClr val="000000"/>
                </a:solidFill>
                <a:latin typeface="Courier New"/>
                <a:ea typeface="Courier New"/>
                <a:cs typeface="Courier New"/>
                <a:sym typeface="Courier New"/>
              </a:rPr>
              <a:t>, </a:t>
            </a:r>
            <a:r>
              <a:rPr b="0" lang="en-US">
                <a:solidFill>
                  <a:srgbClr val="A31515"/>
                </a:solidFill>
                <a:latin typeface="Courier New"/>
                <a:ea typeface="Courier New"/>
                <a:cs typeface="Courier New"/>
                <a:sym typeface="Courier New"/>
              </a:rPr>
              <a:t>'green'</a:t>
            </a:r>
            <a:r>
              <a:rPr b="0" lang="en-US">
                <a:solidFill>
                  <a:srgbClr val="000000"/>
                </a:solidFill>
                <a:latin typeface="Courier New"/>
                <a:ea typeface="Courier New"/>
                <a:cs typeface="Courier New"/>
                <a:sym typeface="Courier New"/>
              </a:rPr>
              <a:t>))(i), label = j)</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plt.title(</a:t>
            </a:r>
            <a:r>
              <a:rPr b="0" lang="en-US">
                <a:solidFill>
                  <a:srgbClr val="A31515"/>
                </a:solidFill>
                <a:latin typeface="Courier New"/>
                <a:ea typeface="Courier New"/>
                <a:cs typeface="Courier New"/>
                <a:sym typeface="Courier New"/>
              </a:rPr>
              <a:t>'Naive Bayes (Training set)'</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plt.xlabel(</a:t>
            </a:r>
            <a:r>
              <a:rPr b="0" lang="en-US">
                <a:solidFill>
                  <a:srgbClr val="A31515"/>
                </a:solidFill>
                <a:latin typeface="Courier New"/>
                <a:ea typeface="Courier New"/>
                <a:cs typeface="Courier New"/>
                <a:sym typeface="Courier New"/>
              </a:rPr>
              <a:t>'Age'</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plt.ylabel(</a:t>
            </a:r>
            <a:r>
              <a:rPr b="0" lang="en-US">
                <a:solidFill>
                  <a:srgbClr val="A31515"/>
                </a:solidFill>
                <a:latin typeface="Courier New"/>
                <a:ea typeface="Courier New"/>
                <a:cs typeface="Courier New"/>
                <a:sym typeface="Courier New"/>
              </a:rPr>
              <a:t>'Estimated Salary'</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plt.legend()</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plt.show()</a:t>
            </a:r>
            <a:endParaRPr/>
          </a:p>
          <a:p>
            <a:pPr indent="-15748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2121"/>
              </a:buClr>
              <a:buSzPts val="4400"/>
              <a:buFont typeface="Roboto"/>
              <a:buNone/>
            </a:pPr>
            <a:r>
              <a:rPr b="0" i="0" lang="en-US">
                <a:solidFill>
                  <a:srgbClr val="212121"/>
                </a:solidFill>
                <a:latin typeface="Roboto"/>
                <a:ea typeface="Roboto"/>
                <a:cs typeface="Roboto"/>
                <a:sym typeface="Roboto"/>
              </a:rPr>
              <a:t>Visualizing the Training set results</a:t>
            </a:r>
            <a:endParaRPr/>
          </a:p>
        </p:txBody>
      </p:sp>
      <p:pic>
        <p:nvPicPr>
          <p:cNvPr id="1003" name="Google Shape;1003;p67"/>
          <p:cNvPicPr preferRelativeResize="0"/>
          <p:nvPr/>
        </p:nvPicPr>
        <p:blipFill rotWithShape="1">
          <a:blip r:embed="rId3">
            <a:alphaModFix/>
          </a:blip>
          <a:srcRect b="0" l="0" r="0" t="0"/>
          <a:stretch/>
        </p:blipFill>
        <p:spPr>
          <a:xfrm>
            <a:off x="2039815" y="1760256"/>
            <a:ext cx="6499274" cy="443930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2121"/>
              </a:buClr>
              <a:buSzPts val="4400"/>
              <a:buFont typeface="Roboto"/>
              <a:buNone/>
            </a:pPr>
            <a:r>
              <a:rPr b="0" i="0" lang="en-US">
                <a:solidFill>
                  <a:srgbClr val="212121"/>
                </a:solidFill>
                <a:latin typeface="Roboto"/>
                <a:ea typeface="Roboto"/>
                <a:cs typeface="Roboto"/>
                <a:sym typeface="Roboto"/>
              </a:rPr>
              <a:t>Visualizing the Test set results</a:t>
            </a:r>
            <a:endParaRPr/>
          </a:p>
        </p:txBody>
      </p:sp>
      <p:sp>
        <p:nvSpPr>
          <p:cNvPr id="1009" name="Google Shape;1009;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40000" lnSpcReduction="20000"/>
          </a:bodyPr>
          <a:lstStyle/>
          <a:p>
            <a:pPr indent="-228600" lvl="0" marL="228600" rtl="0" algn="l">
              <a:lnSpc>
                <a:spcPct val="90000"/>
              </a:lnSpc>
              <a:spcBef>
                <a:spcPts val="0"/>
              </a:spcBef>
              <a:spcAft>
                <a:spcPts val="0"/>
              </a:spcAft>
              <a:buClr>
                <a:srgbClr val="AF00DB"/>
              </a:buClr>
              <a:buSzPct val="100000"/>
              <a:buChar char="•"/>
            </a:pPr>
            <a:r>
              <a:rPr b="0" lang="en-US">
                <a:solidFill>
                  <a:srgbClr val="AF00DB"/>
                </a:solidFill>
                <a:latin typeface="Courier New"/>
                <a:ea typeface="Courier New"/>
                <a:cs typeface="Courier New"/>
                <a:sym typeface="Courier New"/>
              </a:rPr>
              <a:t>from</a:t>
            </a:r>
            <a:r>
              <a:rPr b="0" lang="en-US">
                <a:solidFill>
                  <a:srgbClr val="000000"/>
                </a:solidFill>
                <a:latin typeface="Courier New"/>
                <a:ea typeface="Courier New"/>
                <a:cs typeface="Courier New"/>
                <a:sym typeface="Courier New"/>
              </a:rPr>
              <a:t> matplotlib.colors </a:t>
            </a:r>
            <a:r>
              <a:rPr b="0" lang="en-US">
                <a:solidFill>
                  <a:srgbClr val="AF00DB"/>
                </a:solidFill>
                <a:latin typeface="Courier New"/>
                <a:ea typeface="Courier New"/>
                <a:cs typeface="Courier New"/>
                <a:sym typeface="Courier New"/>
              </a:rPr>
              <a:t>import</a:t>
            </a:r>
            <a:r>
              <a:rPr b="0" lang="en-US">
                <a:solidFill>
                  <a:srgbClr val="000000"/>
                </a:solidFill>
                <a:latin typeface="Courier New"/>
                <a:ea typeface="Courier New"/>
                <a:cs typeface="Courier New"/>
                <a:sym typeface="Courier New"/>
              </a:rPr>
              <a:t> ListedColormap</a:t>
            </a:r>
            <a:endParaRPr b="0">
              <a:solidFill>
                <a:srgbClr val="000000"/>
              </a:solidFill>
              <a:latin typeface="Courier New"/>
              <a:ea typeface="Courier New"/>
              <a:cs typeface="Courier New"/>
              <a:sym typeface="Courier New"/>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X_set, y_set = sc.inverse_transform(X_test), y_test</a:t>
            </a:r>
            <a:endParaRPr b="0">
              <a:solidFill>
                <a:srgbClr val="000000"/>
              </a:solidFill>
              <a:latin typeface="Courier New"/>
              <a:ea typeface="Courier New"/>
              <a:cs typeface="Courier New"/>
              <a:sym typeface="Courier New"/>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X1, X2 = np.meshgrid(np.arange(start = X_set[:, </a:t>
            </a:r>
            <a:r>
              <a:rPr b="0" lang="en-US">
                <a:solidFill>
                  <a:srgbClr val="09885A"/>
                </a:solidFill>
                <a:latin typeface="Courier New"/>
                <a:ea typeface="Courier New"/>
                <a:cs typeface="Courier New"/>
                <a:sym typeface="Courier New"/>
              </a:rPr>
              <a:t>0</a:t>
            </a:r>
            <a:r>
              <a:rPr b="0" lang="en-US">
                <a:solidFill>
                  <a:srgbClr val="000000"/>
                </a:solidFill>
                <a:latin typeface="Courier New"/>
                <a:ea typeface="Courier New"/>
                <a:cs typeface="Courier New"/>
                <a:sym typeface="Courier New"/>
              </a:rPr>
              <a:t>].</a:t>
            </a:r>
            <a:r>
              <a:rPr b="0" lang="en-US">
                <a:solidFill>
                  <a:srgbClr val="795E26"/>
                </a:solidFill>
                <a:latin typeface="Courier New"/>
                <a:ea typeface="Courier New"/>
                <a:cs typeface="Courier New"/>
                <a:sym typeface="Courier New"/>
              </a:rPr>
              <a:t>min</a:t>
            </a:r>
            <a:r>
              <a:rPr b="0" lang="en-US">
                <a:solidFill>
                  <a:srgbClr val="000000"/>
                </a:solidFill>
                <a:latin typeface="Courier New"/>
                <a:ea typeface="Courier New"/>
                <a:cs typeface="Courier New"/>
                <a:sym typeface="Courier New"/>
              </a:rPr>
              <a:t>() - </a:t>
            </a:r>
            <a:r>
              <a:rPr b="0" lang="en-US">
                <a:solidFill>
                  <a:srgbClr val="09885A"/>
                </a:solidFill>
                <a:latin typeface="Courier New"/>
                <a:ea typeface="Courier New"/>
                <a:cs typeface="Courier New"/>
                <a:sym typeface="Courier New"/>
              </a:rPr>
              <a:t>10</a:t>
            </a:r>
            <a:r>
              <a:rPr b="0" lang="en-US">
                <a:solidFill>
                  <a:srgbClr val="000000"/>
                </a:solidFill>
                <a:latin typeface="Courier New"/>
                <a:ea typeface="Courier New"/>
                <a:cs typeface="Courier New"/>
                <a:sym typeface="Courier New"/>
              </a:rPr>
              <a:t>, stop = X_set[:, </a:t>
            </a:r>
            <a:r>
              <a:rPr b="0" lang="en-US">
                <a:solidFill>
                  <a:srgbClr val="09885A"/>
                </a:solidFill>
                <a:latin typeface="Courier New"/>
                <a:ea typeface="Courier New"/>
                <a:cs typeface="Courier New"/>
                <a:sym typeface="Courier New"/>
              </a:rPr>
              <a:t>0</a:t>
            </a:r>
            <a:r>
              <a:rPr b="0" lang="en-US">
                <a:solidFill>
                  <a:srgbClr val="000000"/>
                </a:solidFill>
                <a:latin typeface="Courier New"/>
                <a:ea typeface="Courier New"/>
                <a:cs typeface="Courier New"/>
                <a:sym typeface="Courier New"/>
              </a:rPr>
              <a:t>].</a:t>
            </a:r>
            <a:r>
              <a:rPr b="0" lang="en-US">
                <a:solidFill>
                  <a:srgbClr val="795E26"/>
                </a:solidFill>
                <a:latin typeface="Courier New"/>
                <a:ea typeface="Courier New"/>
                <a:cs typeface="Courier New"/>
                <a:sym typeface="Courier New"/>
              </a:rPr>
              <a:t>max</a:t>
            </a:r>
            <a:r>
              <a:rPr b="0" lang="en-US">
                <a:solidFill>
                  <a:srgbClr val="000000"/>
                </a:solidFill>
                <a:latin typeface="Courier New"/>
                <a:ea typeface="Courier New"/>
                <a:cs typeface="Courier New"/>
                <a:sym typeface="Courier New"/>
              </a:rPr>
              <a:t>() + </a:t>
            </a:r>
            <a:r>
              <a:rPr b="0" lang="en-US">
                <a:solidFill>
                  <a:srgbClr val="09885A"/>
                </a:solidFill>
                <a:latin typeface="Courier New"/>
                <a:ea typeface="Courier New"/>
                <a:cs typeface="Courier New"/>
                <a:sym typeface="Courier New"/>
              </a:rPr>
              <a:t>10</a:t>
            </a:r>
            <a:r>
              <a:rPr b="0" lang="en-US">
                <a:solidFill>
                  <a:srgbClr val="000000"/>
                </a:solidFill>
                <a:latin typeface="Courier New"/>
                <a:ea typeface="Courier New"/>
                <a:cs typeface="Courier New"/>
                <a:sym typeface="Courier New"/>
              </a:rPr>
              <a:t>, step = </a:t>
            </a:r>
            <a:r>
              <a:rPr b="0" lang="en-US">
                <a:solidFill>
                  <a:srgbClr val="09885A"/>
                </a:solidFill>
                <a:latin typeface="Courier New"/>
                <a:ea typeface="Courier New"/>
                <a:cs typeface="Courier New"/>
                <a:sym typeface="Courier New"/>
              </a:rPr>
              <a:t>0.25</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                     np.arange(start = X_set[:, </a:t>
            </a:r>
            <a:r>
              <a:rPr b="0" lang="en-US">
                <a:solidFill>
                  <a:srgbClr val="09885A"/>
                </a:solidFill>
                <a:latin typeface="Courier New"/>
                <a:ea typeface="Courier New"/>
                <a:cs typeface="Courier New"/>
                <a:sym typeface="Courier New"/>
              </a:rPr>
              <a:t>1</a:t>
            </a:r>
            <a:r>
              <a:rPr b="0" lang="en-US">
                <a:solidFill>
                  <a:srgbClr val="000000"/>
                </a:solidFill>
                <a:latin typeface="Courier New"/>
                <a:ea typeface="Courier New"/>
                <a:cs typeface="Courier New"/>
                <a:sym typeface="Courier New"/>
              </a:rPr>
              <a:t>].</a:t>
            </a:r>
            <a:r>
              <a:rPr b="0" lang="en-US">
                <a:solidFill>
                  <a:srgbClr val="795E26"/>
                </a:solidFill>
                <a:latin typeface="Courier New"/>
                <a:ea typeface="Courier New"/>
                <a:cs typeface="Courier New"/>
                <a:sym typeface="Courier New"/>
              </a:rPr>
              <a:t>min</a:t>
            </a:r>
            <a:r>
              <a:rPr b="0" lang="en-US">
                <a:solidFill>
                  <a:srgbClr val="000000"/>
                </a:solidFill>
                <a:latin typeface="Courier New"/>
                <a:ea typeface="Courier New"/>
                <a:cs typeface="Courier New"/>
                <a:sym typeface="Courier New"/>
              </a:rPr>
              <a:t>() - </a:t>
            </a:r>
            <a:r>
              <a:rPr b="0" lang="en-US">
                <a:solidFill>
                  <a:srgbClr val="09885A"/>
                </a:solidFill>
                <a:latin typeface="Courier New"/>
                <a:ea typeface="Courier New"/>
                <a:cs typeface="Courier New"/>
                <a:sym typeface="Courier New"/>
              </a:rPr>
              <a:t>1000</a:t>
            </a:r>
            <a:r>
              <a:rPr b="0" lang="en-US">
                <a:solidFill>
                  <a:srgbClr val="000000"/>
                </a:solidFill>
                <a:latin typeface="Courier New"/>
                <a:ea typeface="Courier New"/>
                <a:cs typeface="Courier New"/>
                <a:sym typeface="Courier New"/>
              </a:rPr>
              <a:t>, stop = X_set[:, </a:t>
            </a:r>
            <a:r>
              <a:rPr b="0" lang="en-US">
                <a:solidFill>
                  <a:srgbClr val="09885A"/>
                </a:solidFill>
                <a:latin typeface="Courier New"/>
                <a:ea typeface="Courier New"/>
                <a:cs typeface="Courier New"/>
                <a:sym typeface="Courier New"/>
              </a:rPr>
              <a:t>1</a:t>
            </a:r>
            <a:r>
              <a:rPr b="0" lang="en-US">
                <a:solidFill>
                  <a:srgbClr val="000000"/>
                </a:solidFill>
                <a:latin typeface="Courier New"/>
                <a:ea typeface="Courier New"/>
                <a:cs typeface="Courier New"/>
                <a:sym typeface="Courier New"/>
              </a:rPr>
              <a:t>].</a:t>
            </a:r>
            <a:r>
              <a:rPr b="0" lang="en-US">
                <a:solidFill>
                  <a:srgbClr val="795E26"/>
                </a:solidFill>
                <a:latin typeface="Courier New"/>
                <a:ea typeface="Courier New"/>
                <a:cs typeface="Courier New"/>
                <a:sym typeface="Courier New"/>
              </a:rPr>
              <a:t>max</a:t>
            </a:r>
            <a:r>
              <a:rPr b="0" lang="en-US">
                <a:solidFill>
                  <a:srgbClr val="000000"/>
                </a:solidFill>
                <a:latin typeface="Courier New"/>
                <a:ea typeface="Courier New"/>
                <a:cs typeface="Courier New"/>
                <a:sym typeface="Courier New"/>
              </a:rPr>
              <a:t>() + </a:t>
            </a:r>
            <a:r>
              <a:rPr b="0" lang="en-US">
                <a:solidFill>
                  <a:srgbClr val="09885A"/>
                </a:solidFill>
                <a:latin typeface="Courier New"/>
                <a:ea typeface="Courier New"/>
                <a:cs typeface="Courier New"/>
                <a:sym typeface="Courier New"/>
              </a:rPr>
              <a:t>1000</a:t>
            </a:r>
            <a:r>
              <a:rPr b="0" lang="en-US">
                <a:solidFill>
                  <a:srgbClr val="000000"/>
                </a:solidFill>
                <a:latin typeface="Courier New"/>
                <a:ea typeface="Courier New"/>
                <a:cs typeface="Courier New"/>
                <a:sym typeface="Courier New"/>
              </a:rPr>
              <a:t>, step = </a:t>
            </a:r>
            <a:r>
              <a:rPr b="0" lang="en-US">
                <a:solidFill>
                  <a:srgbClr val="09885A"/>
                </a:solidFill>
                <a:latin typeface="Courier New"/>
                <a:ea typeface="Courier New"/>
                <a:cs typeface="Courier New"/>
                <a:sym typeface="Courier New"/>
              </a:rPr>
              <a:t>0.25</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plt.contourf(X1, X2, classifier.predict(sc.transform(np.array([X1.ravel(), X2.ravel()]).T)).reshape(X1.shape),</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             alpha = </a:t>
            </a:r>
            <a:r>
              <a:rPr b="0" lang="en-US">
                <a:solidFill>
                  <a:srgbClr val="09885A"/>
                </a:solidFill>
                <a:latin typeface="Courier New"/>
                <a:ea typeface="Courier New"/>
                <a:cs typeface="Courier New"/>
                <a:sym typeface="Courier New"/>
              </a:rPr>
              <a:t>0.75</a:t>
            </a:r>
            <a:r>
              <a:rPr b="0" lang="en-US">
                <a:solidFill>
                  <a:srgbClr val="000000"/>
                </a:solidFill>
                <a:latin typeface="Courier New"/>
                <a:ea typeface="Courier New"/>
                <a:cs typeface="Courier New"/>
                <a:sym typeface="Courier New"/>
              </a:rPr>
              <a:t>, cmap = ListedColormap((</a:t>
            </a:r>
            <a:r>
              <a:rPr b="0" lang="en-US">
                <a:solidFill>
                  <a:srgbClr val="A31515"/>
                </a:solidFill>
                <a:latin typeface="Courier New"/>
                <a:ea typeface="Courier New"/>
                <a:cs typeface="Courier New"/>
                <a:sym typeface="Courier New"/>
              </a:rPr>
              <a:t>'red'</a:t>
            </a:r>
            <a:r>
              <a:rPr b="0" lang="en-US">
                <a:solidFill>
                  <a:srgbClr val="000000"/>
                </a:solidFill>
                <a:latin typeface="Courier New"/>
                <a:ea typeface="Courier New"/>
                <a:cs typeface="Courier New"/>
                <a:sym typeface="Courier New"/>
              </a:rPr>
              <a:t>, </a:t>
            </a:r>
            <a:r>
              <a:rPr b="0" lang="en-US">
                <a:solidFill>
                  <a:srgbClr val="A31515"/>
                </a:solidFill>
                <a:latin typeface="Courier New"/>
                <a:ea typeface="Courier New"/>
                <a:cs typeface="Courier New"/>
                <a:sym typeface="Courier New"/>
              </a:rPr>
              <a:t>'green'</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plt.xlim(X1.</a:t>
            </a:r>
            <a:r>
              <a:rPr b="0" lang="en-US">
                <a:solidFill>
                  <a:srgbClr val="795E26"/>
                </a:solidFill>
                <a:latin typeface="Courier New"/>
                <a:ea typeface="Courier New"/>
                <a:cs typeface="Courier New"/>
                <a:sym typeface="Courier New"/>
              </a:rPr>
              <a:t>min</a:t>
            </a:r>
            <a:r>
              <a:rPr b="0" lang="en-US">
                <a:solidFill>
                  <a:srgbClr val="000000"/>
                </a:solidFill>
                <a:latin typeface="Courier New"/>
                <a:ea typeface="Courier New"/>
                <a:cs typeface="Courier New"/>
                <a:sym typeface="Courier New"/>
              </a:rPr>
              <a:t>(), X1.</a:t>
            </a:r>
            <a:r>
              <a:rPr b="0" lang="en-US">
                <a:solidFill>
                  <a:srgbClr val="795E26"/>
                </a:solidFill>
                <a:latin typeface="Courier New"/>
                <a:ea typeface="Courier New"/>
                <a:cs typeface="Courier New"/>
                <a:sym typeface="Courier New"/>
              </a:rPr>
              <a:t>max</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plt.ylim(X2.</a:t>
            </a:r>
            <a:r>
              <a:rPr b="0" lang="en-US">
                <a:solidFill>
                  <a:srgbClr val="795E26"/>
                </a:solidFill>
                <a:latin typeface="Courier New"/>
                <a:ea typeface="Courier New"/>
                <a:cs typeface="Courier New"/>
                <a:sym typeface="Courier New"/>
              </a:rPr>
              <a:t>min</a:t>
            </a:r>
            <a:r>
              <a:rPr b="0" lang="en-US">
                <a:solidFill>
                  <a:srgbClr val="000000"/>
                </a:solidFill>
                <a:latin typeface="Courier New"/>
                <a:ea typeface="Courier New"/>
                <a:cs typeface="Courier New"/>
                <a:sym typeface="Courier New"/>
              </a:rPr>
              <a:t>(), X2.</a:t>
            </a:r>
            <a:r>
              <a:rPr b="0" lang="en-US">
                <a:solidFill>
                  <a:srgbClr val="795E26"/>
                </a:solidFill>
                <a:latin typeface="Courier New"/>
                <a:ea typeface="Courier New"/>
                <a:cs typeface="Courier New"/>
                <a:sym typeface="Courier New"/>
              </a:rPr>
              <a:t>max</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AF00DB"/>
              </a:buClr>
              <a:buSzPct val="100000"/>
              <a:buChar char="•"/>
            </a:pPr>
            <a:r>
              <a:rPr b="0" lang="en-US">
                <a:solidFill>
                  <a:srgbClr val="AF00DB"/>
                </a:solidFill>
                <a:latin typeface="Courier New"/>
                <a:ea typeface="Courier New"/>
                <a:cs typeface="Courier New"/>
                <a:sym typeface="Courier New"/>
              </a:rPr>
              <a:t>for</a:t>
            </a:r>
            <a:r>
              <a:rPr b="0" lang="en-US">
                <a:solidFill>
                  <a:srgbClr val="000000"/>
                </a:solidFill>
                <a:latin typeface="Courier New"/>
                <a:ea typeface="Courier New"/>
                <a:cs typeface="Courier New"/>
                <a:sym typeface="Courier New"/>
              </a:rPr>
              <a:t> i, j </a:t>
            </a:r>
            <a:r>
              <a:rPr b="0" lang="en-US">
                <a:solidFill>
                  <a:srgbClr val="0000FF"/>
                </a:solidFill>
                <a:latin typeface="Courier New"/>
                <a:ea typeface="Courier New"/>
                <a:cs typeface="Courier New"/>
                <a:sym typeface="Courier New"/>
              </a:rPr>
              <a:t>in</a:t>
            </a:r>
            <a:r>
              <a:rPr b="0" lang="en-US">
                <a:solidFill>
                  <a:srgbClr val="000000"/>
                </a:solidFill>
                <a:latin typeface="Courier New"/>
                <a:ea typeface="Courier New"/>
                <a:cs typeface="Courier New"/>
                <a:sym typeface="Courier New"/>
              </a:rPr>
              <a:t> </a:t>
            </a:r>
            <a:r>
              <a:rPr b="0" lang="en-US">
                <a:solidFill>
                  <a:srgbClr val="795E26"/>
                </a:solidFill>
                <a:latin typeface="Courier New"/>
                <a:ea typeface="Courier New"/>
                <a:cs typeface="Courier New"/>
                <a:sym typeface="Courier New"/>
              </a:rPr>
              <a:t>enumerate</a:t>
            </a:r>
            <a:r>
              <a:rPr b="0" lang="en-US">
                <a:solidFill>
                  <a:srgbClr val="000000"/>
                </a:solidFill>
                <a:latin typeface="Courier New"/>
                <a:ea typeface="Courier New"/>
                <a:cs typeface="Courier New"/>
                <a:sym typeface="Courier New"/>
              </a:rPr>
              <a:t>(np.unique(y_set)):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    plt.scatter(X_set[y_set == j, </a:t>
            </a:r>
            <a:r>
              <a:rPr b="0" lang="en-US">
                <a:solidFill>
                  <a:srgbClr val="09885A"/>
                </a:solidFill>
                <a:latin typeface="Courier New"/>
                <a:ea typeface="Courier New"/>
                <a:cs typeface="Courier New"/>
                <a:sym typeface="Courier New"/>
              </a:rPr>
              <a:t>0</a:t>
            </a:r>
            <a:r>
              <a:rPr b="0" lang="en-US">
                <a:solidFill>
                  <a:srgbClr val="000000"/>
                </a:solidFill>
                <a:latin typeface="Courier New"/>
                <a:ea typeface="Courier New"/>
                <a:cs typeface="Courier New"/>
                <a:sym typeface="Courier New"/>
              </a:rPr>
              <a:t>], X_set[y_set == j, </a:t>
            </a:r>
            <a:r>
              <a:rPr b="0" lang="en-US">
                <a:solidFill>
                  <a:srgbClr val="09885A"/>
                </a:solidFill>
                <a:latin typeface="Courier New"/>
                <a:ea typeface="Courier New"/>
                <a:cs typeface="Courier New"/>
                <a:sym typeface="Courier New"/>
              </a:rPr>
              <a:t>1</a:t>
            </a:r>
            <a:r>
              <a:rPr b="0" lang="en-US">
                <a:solidFill>
                  <a:srgbClr val="000000"/>
                </a:solidFill>
                <a:latin typeface="Courier New"/>
                <a:ea typeface="Courier New"/>
                <a:cs typeface="Courier New"/>
                <a:sym typeface="Courier New"/>
              </a:rPr>
              <a:t>], c = ListedColormap((</a:t>
            </a:r>
            <a:r>
              <a:rPr b="0" lang="en-US">
                <a:solidFill>
                  <a:srgbClr val="A31515"/>
                </a:solidFill>
                <a:latin typeface="Courier New"/>
                <a:ea typeface="Courier New"/>
                <a:cs typeface="Courier New"/>
                <a:sym typeface="Courier New"/>
              </a:rPr>
              <a:t>'red'</a:t>
            </a:r>
            <a:r>
              <a:rPr b="0" lang="en-US">
                <a:solidFill>
                  <a:srgbClr val="000000"/>
                </a:solidFill>
                <a:latin typeface="Courier New"/>
                <a:ea typeface="Courier New"/>
                <a:cs typeface="Courier New"/>
                <a:sym typeface="Courier New"/>
              </a:rPr>
              <a:t>, </a:t>
            </a:r>
            <a:r>
              <a:rPr b="0" lang="en-US">
                <a:solidFill>
                  <a:srgbClr val="A31515"/>
                </a:solidFill>
                <a:latin typeface="Courier New"/>
                <a:ea typeface="Courier New"/>
                <a:cs typeface="Courier New"/>
                <a:sym typeface="Courier New"/>
              </a:rPr>
              <a:t>'green'</a:t>
            </a:r>
            <a:r>
              <a:rPr b="0" lang="en-US">
                <a:solidFill>
                  <a:srgbClr val="000000"/>
                </a:solidFill>
                <a:latin typeface="Courier New"/>
                <a:ea typeface="Courier New"/>
                <a:cs typeface="Courier New"/>
                <a:sym typeface="Courier New"/>
              </a:rPr>
              <a:t>))(i), label = j)</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plt.title(</a:t>
            </a:r>
            <a:r>
              <a:rPr b="0" lang="en-US">
                <a:solidFill>
                  <a:srgbClr val="A31515"/>
                </a:solidFill>
                <a:latin typeface="Courier New"/>
                <a:ea typeface="Courier New"/>
                <a:cs typeface="Courier New"/>
                <a:sym typeface="Courier New"/>
              </a:rPr>
              <a:t>'Naive Bayes (Test set)'</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plt.xlabel(</a:t>
            </a:r>
            <a:r>
              <a:rPr b="0" lang="en-US">
                <a:solidFill>
                  <a:srgbClr val="A31515"/>
                </a:solidFill>
                <a:latin typeface="Courier New"/>
                <a:ea typeface="Courier New"/>
                <a:cs typeface="Courier New"/>
                <a:sym typeface="Courier New"/>
              </a:rPr>
              <a:t>'Age'</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plt.ylabel(</a:t>
            </a:r>
            <a:r>
              <a:rPr b="0" lang="en-US">
                <a:solidFill>
                  <a:srgbClr val="A31515"/>
                </a:solidFill>
                <a:latin typeface="Courier New"/>
                <a:ea typeface="Courier New"/>
                <a:cs typeface="Courier New"/>
                <a:sym typeface="Courier New"/>
              </a:rPr>
              <a:t>'Estimated Salary'</a:t>
            </a:r>
            <a:r>
              <a:rPr b="0" lang="en-US">
                <a:solidFill>
                  <a:srgbClr val="000000"/>
                </a:solidFill>
                <a:latin typeface="Courier New"/>
                <a:ea typeface="Courier New"/>
                <a:cs typeface="Courier New"/>
                <a:sym typeface="Courier New"/>
              </a:rPr>
              <a:t>)</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plt.legend()</a:t>
            </a:r>
            <a:endParaRPr/>
          </a:p>
          <a:p>
            <a:pPr indent="-228600" lvl="0" marL="228600" rtl="0" algn="l">
              <a:lnSpc>
                <a:spcPct val="90000"/>
              </a:lnSpc>
              <a:spcBef>
                <a:spcPts val="1000"/>
              </a:spcBef>
              <a:spcAft>
                <a:spcPts val="0"/>
              </a:spcAft>
              <a:buClr>
                <a:srgbClr val="000000"/>
              </a:buClr>
              <a:buSzPct val="100000"/>
              <a:buChar char="•"/>
            </a:pPr>
            <a:r>
              <a:rPr b="0" lang="en-US">
                <a:solidFill>
                  <a:srgbClr val="000000"/>
                </a:solidFill>
                <a:latin typeface="Courier New"/>
                <a:ea typeface="Courier New"/>
                <a:cs typeface="Courier New"/>
                <a:sym typeface="Courier New"/>
              </a:rPr>
              <a:t>plt.show()</a:t>
            </a:r>
            <a:endParaRPr/>
          </a:p>
          <a:p>
            <a:pPr indent="-15748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2121"/>
              </a:buClr>
              <a:buSzPts val="4400"/>
              <a:buFont typeface="Roboto"/>
              <a:buNone/>
            </a:pPr>
            <a:r>
              <a:rPr b="0" i="0" lang="en-US">
                <a:solidFill>
                  <a:srgbClr val="212121"/>
                </a:solidFill>
                <a:latin typeface="Roboto"/>
                <a:ea typeface="Roboto"/>
                <a:cs typeface="Roboto"/>
                <a:sym typeface="Roboto"/>
              </a:rPr>
              <a:t>Visualising the Test set results</a:t>
            </a:r>
            <a:endParaRPr/>
          </a:p>
        </p:txBody>
      </p:sp>
      <p:pic>
        <p:nvPicPr>
          <p:cNvPr id="1015" name="Google Shape;1015;p69"/>
          <p:cNvPicPr preferRelativeResize="0"/>
          <p:nvPr/>
        </p:nvPicPr>
        <p:blipFill rotWithShape="1">
          <a:blip r:embed="rId3">
            <a:alphaModFix/>
          </a:blip>
          <a:srcRect b="0" l="0" r="0" t="0"/>
          <a:stretch/>
        </p:blipFill>
        <p:spPr>
          <a:xfrm>
            <a:off x="1663855" y="2105024"/>
            <a:ext cx="6370483" cy="43513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2021-04-09T14:07:36Z</dcterms:created>
  <dc:creator>Manjari Gupta</dc:creator>
</cp:coreProperties>
</file>